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242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67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2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61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50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96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61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32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0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49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07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5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3C5C-786E-4872-AB85-7D96A081198B}" type="datetimeFigureOut">
              <a:rPr lang="zh-TW" altLang="en-US" smtClean="0"/>
              <a:t>2014/7/21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8AF3-6E32-4911-A720-4A0B487F21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61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03648" y="2559050"/>
            <a:ext cx="6715720" cy="18466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TW" sz="4006" b="1" dirty="0" smtClean="0">
                <a:solidFill>
                  <a:srgbClr val="233443"/>
                </a:solidFill>
                <a:latin typeface="Verdana"/>
              </a:rPr>
              <a:t>      Manitowoc NEO </a:t>
            </a:r>
            <a:br>
              <a:rPr lang="en-US" altLang="zh-TW" sz="4006" b="1" dirty="0" smtClean="0">
                <a:solidFill>
                  <a:srgbClr val="233443"/>
                </a:solidFill>
                <a:latin typeface="Verdana"/>
              </a:rPr>
            </a:br>
            <a:r>
              <a:rPr lang="zh-TW" altLang="en-US" sz="4006" b="1" dirty="0" smtClean="0">
                <a:solidFill>
                  <a:srgbClr val="233443"/>
                </a:solidFill>
                <a:latin typeface="Verdana"/>
              </a:rPr>
              <a:t>     製</a:t>
            </a:r>
            <a:r>
              <a:rPr lang="zh-TW" altLang="en-US" sz="4006" b="1" dirty="0">
                <a:solidFill>
                  <a:srgbClr val="233443"/>
                </a:solidFill>
                <a:latin typeface="Verdana"/>
              </a:rPr>
              <a:t>冰機</a:t>
            </a:r>
            <a:r>
              <a:rPr lang="en-US" altLang="zh-TW" sz="4006" b="1" dirty="0" smtClean="0">
                <a:solidFill>
                  <a:srgbClr val="233443"/>
                </a:solidFill>
                <a:latin typeface="Verdana"/>
              </a:rPr>
              <a:t> </a:t>
            </a:r>
            <a:r>
              <a:rPr lang="zh-TW" altLang="en-US" sz="4006" b="1" dirty="0" smtClean="0">
                <a:solidFill>
                  <a:srgbClr val="233443"/>
                </a:solidFill>
                <a:latin typeface="Verdana"/>
              </a:rPr>
              <a:t>技術訓練課程</a:t>
            </a:r>
            <a:endParaRPr lang="en-US" altLang="zh-TW" sz="4006" b="1" dirty="0" smtClean="0">
              <a:solidFill>
                <a:srgbClr val="233443"/>
              </a:solidFill>
              <a:latin typeface="Verdana"/>
            </a:endParaRPr>
          </a:p>
          <a:p>
            <a:pPr>
              <a:lnSpc>
                <a:spcPts val="4800"/>
              </a:lnSpc>
            </a:pPr>
            <a:endParaRPr lang="zh-TW" altLang="en-US" sz="4006" b="1" dirty="0">
              <a:solidFill>
                <a:srgbClr val="233443"/>
              </a:solidFill>
              <a:latin typeface="Verdan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6600" y="3822700"/>
            <a:ext cx="144270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TW" sz="32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37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7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97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開始啟動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06500" y="965200"/>
            <a:ext cx="3634008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按電源開關按鍵啟動製冰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!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89000" y="1727200"/>
            <a:ext cx="740908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r>
              <a:rPr lang="zh-TW" altLang="en-US" sz="2014" dirty="0" smtClean="0">
                <a:solidFill>
                  <a:srgbClr val="FFFFFF"/>
                </a:solidFill>
                <a:latin typeface="Verdana"/>
              </a:rPr>
              <a:t>電源開關按鍵必須被壓下且儲冰槽滑蓋必須關閉製冰機才會啟動</a:t>
            </a:r>
            <a:r>
              <a:rPr lang="en-US" altLang="zh-TW" sz="2014" dirty="0" smtClean="0">
                <a:solidFill>
                  <a:srgbClr val="FFFFFF"/>
                </a:solidFill>
                <a:latin typeface="Verdana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58800" algn="l"/>
              </a:tabLst>
              <a:defRPr/>
            </a:pPr>
            <a:endParaRPr lang="zh-TW" altLang="en-US" sz="2014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排水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28700"/>
            <a:ext cx="769441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1 </a:t>
            </a:r>
          </a:p>
          <a:p>
            <a:pPr>
              <a:lnSpc>
                <a:spcPts val="2400"/>
              </a:lnSpc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00" y="1739900"/>
            <a:ext cx="452047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排水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9800" y="2019300"/>
            <a:ext cx="498534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4200" y="3708400"/>
            <a:ext cx="197810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   啟動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2300" y="43434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排水電磁閥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2300" y="47117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除霜電磁閥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3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96207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製冷系統啟動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117600"/>
            <a:ext cx="76944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43000" y="1409700"/>
            <a:ext cx="9137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1</a:t>
            </a: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0700" y="1422400"/>
            <a:ext cx="9137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2</a:t>
            </a:r>
            <a:endParaRPr lang="zh-TW" altLang="en-US" sz="1414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65200" y="1727200"/>
            <a:ext cx="362279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排水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98600" y="1739900"/>
            <a:ext cx="496931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啟動</a:t>
            </a: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9800" y="2019300"/>
            <a:ext cx="408766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651000" y="2032000"/>
            <a:ext cx="317395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5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秒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45025" y="3708399"/>
            <a:ext cx="1449115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啟動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2300" y="42418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除霜電磁閥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2300" y="4610100"/>
            <a:ext cx="1231106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117600" y="49149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壓縮機及散熱風扇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13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預冷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117600"/>
            <a:ext cx="76944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43000" y="1409700"/>
            <a:ext cx="79028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5200" y="1739900"/>
            <a:ext cx="108363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排水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52500" y="2019300"/>
            <a:ext cx="111889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0800" y="14351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286000" y="1739900"/>
            <a:ext cx="647613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  預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120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60600" y="2171700"/>
            <a:ext cx="107240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第一次製冰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38400" y="2387600"/>
            <a:ext cx="49853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60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.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394432" y="2603500"/>
            <a:ext cx="52899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02320" y="3680138"/>
            <a:ext cx="134331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啟動零件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2300" y="4140200"/>
            <a:ext cx="1231106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17600" y="44450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>
                <a:solidFill>
                  <a:srgbClr val="212168"/>
                </a:solidFill>
                <a:latin typeface="Verdana"/>
              </a:rPr>
              <a:t>壓縮機及散熱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2300" y="4701480"/>
            <a:ext cx="5073505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12900" algn="l"/>
              </a:tabLst>
              <a:defRPr/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進水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在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60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秒預冷中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:  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機器上冰塊厚度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浮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球水位達到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12900" algn="l"/>
              </a:tabLst>
              <a:defRPr/>
            </a:pPr>
            <a:endParaRPr lang="zh-TW" altLang="en-US" sz="1606" b="1" dirty="0">
              <a:solidFill>
                <a:srgbClr val="212168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14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8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25996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smtClean="0">
                <a:solidFill>
                  <a:srgbClr val="212168"/>
                </a:solidFill>
                <a:latin typeface="Verdana"/>
              </a:rPr>
              <a:t>Freeze </a:t>
            </a:r>
          </a:p>
          <a:p>
            <a:pPr>
              <a:lnSpc>
                <a:spcPts val="2100"/>
              </a:lnSpc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117600"/>
            <a:ext cx="76944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143000" y="1409700"/>
            <a:ext cx="79028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5200" y="1739900"/>
            <a:ext cx="94897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排水 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39800" y="20193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90800" y="14351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286000" y="1739900"/>
            <a:ext cx="647613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預冷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120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60600" y="2171700"/>
            <a:ext cx="107240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第一次製冰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438400" y="2387600"/>
            <a:ext cx="40876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378287" y="2592784"/>
            <a:ext cx="52899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35400" y="14351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4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440280" y="1676400"/>
            <a:ext cx="1131720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334">
              <a:lnSpc>
                <a:spcPts val="23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   製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除霜浮球開關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indent="15334">
              <a:lnSpc>
                <a:spcPts val="2300"/>
              </a:lnSpc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78200" y="2247900"/>
            <a:ext cx="126701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7950"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(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最久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60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分鐘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) </a:t>
            </a:r>
          </a:p>
          <a:p>
            <a:pPr indent="57950">
              <a:lnSpc>
                <a:spcPts val="1600"/>
              </a:lnSpc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73342" y="3667438"/>
            <a:ext cx="134331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啟動零件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2300" y="4127500"/>
            <a:ext cx="1160574" cy="464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endParaRPr lang="en-US" altLang="zh-TW" sz="1606" b="1" dirty="0" smtClean="0">
              <a:solidFill>
                <a:srgbClr val="212168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17600" y="44323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>
                <a:solidFill>
                  <a:srgbClr val="212168"/>
                </a:solidFill>
                <a:latin typeface="Verdana"/>
              </a:rPr>
              <a:t>壓縮機及散熱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22300" y="4686300"/>
            <a:ext cx="4858702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6">
              <a:lnSpc>
                <a:spcPts val="19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進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水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機器上冰塊厚度浮球水位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達到或最大進水時間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</a:b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限制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在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分鐘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) </a:t>
            </a:r>
          </a:p>
          <a:p>
            <a:pPr indent="26">
              <a:lnSpc>
                <a:spcPts val="1900"/>
              </a:lnSpc>
            </a:pPr>
            <a:endParaRPr lang="zh-TW" altLang="en-US" sz="1606" b="1" dirty="0">
              <a:solidFill>
                <a:srgbClr val="212168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300" y="5549900"/>
            <a:ext cx="10243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抽水泵浦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22300" y="5918200"/>
            <a:ext cx="601607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從製冷開始的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分鐘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進水電磁閥啟動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7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分鐘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不管水位如何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85800" y="6184900"/>
            <a:ext cx="121187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810" i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zh-TW" altLang="en-US" sz="1810" i="1" dirty="0" smtClean="0">
                <a:solidFill>
                  <a:srgbClr val="000000"/>
                </a:solidFill>
                <a:latin typeface="Arial"/>
              </a:rPr>
              <a:t>防止溶冰</a:t>
            </a:r>
            <a:r>
              <a:rPr lang="en-US" altLang="zh-TW" sz="1810" i="1" dirty="0" smtClean="0">
                <a:solidFill>
                  <a:srgbClr val="000000"/>
                </a:solidFill>
                <a:latin typeface="Arial"/>
              </a:rPr>
              <a:t>) </a:t>
            </a:r>
          </a:p>
          <a:p>
            <a:pPr>
              <a:lnSpc>
                <a:spcPts val="2100"/>
              </a:lnSpc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7800" y="6438900"/>
            <a:ext cx="253274" cy="2853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15 </a:t>
            </a:r>
          </a:p>
          <a:p>
            <a:pPr>
              <a:lnSpc>
                <a:spcPts val="1000"/>
              </a:lnSpc>
            </a:pP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22300" y="6502400"/>
            <a:ext cx="358752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**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開始啟動後有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6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分鐘的鎖定時間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81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製冰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6400" y="711200"/>
            <a:ext cx="328776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在預冷期間及最久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2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分鐘進入製冷循環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,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2000" y="927100"/>
            <a:ext cx="25359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Verdana"/>
              </a:rPr>
              <a:t>冰塊厚度浮球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</a:rPr>
              <a:t>開關提供輸入訊號</a:t>
            </a:r>
            <a:endParaRPr lang="en-US" altLang="zh-TW" sz="1414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2300" y="1130300"/>
            <a:ext cx="2898229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700"/>
              </a:lnSpc>
              <a:tabLst>
                <a:tab pos="177800" algn="l"/>
              </a:tabLst>
              <a:defRPr/>
            </a:pPr>
            <a:r>
              <a:rPr lang="zh-TW" altLang="en-US" sz="1414" dirty="0">
                <a:solidFill>
                  <a:srgbClr val="000000"/>
                </a:solidFill>
                <a:latin typeface="Verdana"/>
              </a:rPr>
              <a:t>給控制電子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</a:rPr>
              <a:t>板來決定進水電磁閥是否</a:t>
            </a:r>
            <a:endParaRPr lang="en-US" altLang="zh-TW" sz="1414" dirty="0" smtClean="0">
              <a:solidFill>
                <a:srgbClr val="000000"/>
              </a:solidFill>
              <a:latin typeface="Verdana"/>
            </a:endParaRPr>
          </a:p>
          <a:p>
            <a:pPr lvl="0">
              <a:lnSpc>
                <a:spcPts val="1700"/>
              </a:lnSpc>
              <a:tabLst>
                <a:tab pos="177800" algn="l"/>
              </a:tabLst>
              <a:defRPr/>
            </a:pPr>
            <a:r>
              <a:rPr lang="zh-TW" altLang="en-US" sz="1414" dirty="0">
                <a:solidFill>
                  <a:srgbClr val="000000"/>
                </a:solidFill>
                <a:latin typeface="Verdana"/>
              </a:rPr>
              <a:t>動作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</a:rPr>
              <a:t> </a:t>
            </a: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8500" y="1562100"/>
            <a:ext cx="65" cy="201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90600" y="1993900"/>
            <a:ext cx="65" cy="201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</a:tabLst>
              <a:defRPr/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6900" y="2844800"/>
            <a:ext cx="284533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冰塊厚度浮球開關</a:t>
            </a:r>
            <a:r>
              <a:rPr lang="zh-TW" altLang="en-US" sz="1414" dirty="0">
                <a:solidFill>
                  <a:srgbClr val="000000"/>
                </a:solidFill>
                <a:latin typeface="Verdana"/>
                <a:cs typeface="Arial"/>
              </a:rPr>
              <a:t>在機器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出廠時</a:t>
            </a:r>
            <a:r>
              <a:rPr lang="en-US" altLang="zh-TW" sz="1414" b="1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Verdana"/>
                <a:cs typeface="Arial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Verdana"/>
                <a:cs typeface="Arial"/>
              </a:rPr>
              <a:t>	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是置放在中間位置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,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若客戶要增加</a:t>
            </a:r>
            <a:endParaRPr lang="zh-TW" altLang="en-US" sz="1414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0400" y="3263900"/>
            <a:ext cx="2729593" cy="637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06333">
              <a:lnSpc>
                <a:spcPts val="17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Verdana"/>
              </a:rPr>
              <a:t>或減少冰塊厚度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</a:rPr>
              <a:t>可升高或降低</a:t>
            </a:r>
            <a:endParaRPr lang="en-US" altLang="zh-TW" sz="1414" dirty="0" smtClean="0">
              <a:solidFill>
                <a:srgbClr val="000000"/>
              </a:solidFill>
              <a:latin typeface="Verdana"/>
            </a:endParaRPr>
          </a:p>
          <a:p>
            <a:pPr indent="306333">
              <a:lnSpc>
                <a:spcPts val="17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Verdana"/>
              </a:rPr>
              <a:t>浮球開關的位置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indent="306333">
              <a:lnSpc>
                <a:spcPts val="1700"/>
              </a:lnSpc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1500" y="3695700"/>
            <a:ext cx="169277" cy="201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7609">
              <a:lnSpc>
                <a:spcPts val="1700"/>
              </a:lnSpc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089561" y="762000"/>
            <a:ext cx="134652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浮球開關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283968" y="364502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低位 </a:t>
            </a:r>
            <a:r>
              <a:rPr lang="en-US" altLang="zh-TW" sz="1000" dirty="0" smtClean="0"/>
              <a:t>/</a:t>
            </a:r>
            <a:r>
              <a:rPr lang="zh-TW" altLang="en-US" sz="1000" dirty="0" smtClean="0"/>
              <a:t>除霜浮球開關</a:t>
            </a:r>
            <a:endParaRPr lang="zh-TW" altLang="en-US" sz="1000" dirty="0"/>
          </a:p>
        </p:txBody>
      </p:sp>
      <p:sp>
        <p:nvSpPr>
          <p:cNvPr id="16" name="矩形 15"/>
          <p:cNvSpPr/>
          <p:nvPr/>
        </p:nvSpPr>
        <p:spPr>
          <a:xfrm>
            <a:off x="6372200" y="3017679"/>
            <a:ext cx="15456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高位 </a:t>
            </a:r>
            <a:r>
              <a:rPr lang="en-US" altLang="zh-TW" sz="1000" dirty="0" smtClean="0">
                <a:solidFill>
                  <a:prstClr val="black"/>
                </a:solidFill>
              </a:rPr>
              <a:t>/</a:t>
            </a:r>
            <a:r>
              <a:rPr lang="zh-TW" altLang="en-US" sz="1000" dirty="0">
                <a:solidFill>
                  <a:prstClr val="black"/>
                </a:solidFill>
              </a:rPr>
              <a:t>冰塊厚度</a:t>
            </a:r>
            <a:r>
              <a:rPr lang="zh-TW" altLang="en-US" sz="1000" dirty="0" smtClean="0">
                <a:solidFill>
                  <a:prstClr val="black"/>
                </a:solidFill>
              </a:rPr>
              <a:t>浮</a:t>
            </a:r>
            <a:r>
              <a:rPr lang="zh-TW" altLang="en-US" sz="1000" dirty="0">
                <a:solidFill>
                  <a:prstClr val="black"/>
                </a:solidFill>
              </a:rPr>
              <a:t>球開關</a:t>
            </a:r>
          </a:p>
        </p:txBody>
      </p:sp>
      <p:sp>
        <p:nvSpPr>
          <p:cNvPr id="18" name="矩形 17"/>
          <p:cNvSpPr/>
          <p:nvPr/>
        </p:nvSpPr>
        <p:spPr>
          <a:xfrm>
            <a:off x="7452320" y="4867021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>
                <a:solidFill>
                  <a:prstClr val="black"/>
                </a:solidFill>
              </a:rPr>
              <a:t>工廠預設冰塊</a:t>
            </a:r>
            <a:r>
              <a:rPr lang="zh-TW" altLang="en-US" sz="1000" dirty="0" smtClean="0">
                <a:solidFill>
                  <a:prstClr val="black"/>
                </a:solidFill>
              </a:rPr>
              <a:t>厚度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13912" y="430671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冰橋較厚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13912" y="5445224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冰橋較薄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製冰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66594" y="779909"/>
            <a:ext cx="134652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浮球開關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0200" y="2844800"/>
            <a:ext cx="2648161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除霜浮球開關是無法調整位置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b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</a:b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	</a:t>
            </a:r>
            <a:r>
              <a:rPr lang="zh-TW" altLang="en-US" sz="1414" dirty="0" smtClean="0">
                <a:solidFill>
                  <a:srgbClr val="000000"/>
                </a:solidFill>
                <a:latin typeface="Verdana"/>
                <a:cs typeface="Arial"/>
              </a:rPr>
              <a:t>且只提供輸出訊號給電子板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</a:tabLst>
              <a:defRPr/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98500" y="3276600"/>
            <a:ext cx="78867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Verdana"/>
              </a:rPr>
              <a:t>進行除霜</a:t>
            </a:r>
            <a:r>
              <a:rPr lang="en-US" altLang="zh-TW" sz="14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0100" y="6223000"/>
            <a:ext cx="3653244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i="1" dirty="0">
                <a:solidFill>
                  <a:srgbClr val="000000"/>
                </a:solidFill>
                <a:latin typeface="Verdana"/>
              </a:rPr>
              <a:t>注意</a:t>
            </a:r>
            <a:r>
              <a:rPr lang="en-US" altLang="zh-TW" sz="1414" i="1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zh-TW" altLang="en-US" sz="1414" i="1" dirty="0" smtClean="0">
                <a:solidFill>
                  <a:srgbClr val="000000"/>
                </a:solidFill>
                <a:latin typeface="Verdana"/>
              </a:rPr>
              <a:t>浮球開關在下</a:t>
            </a:r>
            <a:r>
              <a:rPr lang="zh-TW" altLang="en-US" sz="1414" i="1" dirty="0">
                <a:solidFill>
                  <a:srgbClr val="000000"/>
                </a:solidFill>
                <a:latin typeface="Verdana"/>
              </a:rPr>
              <a:t>面</a:t>
            </a:r>
            <a:r>
              <a:rPr lang="zh-TW" altLang="en-US" sz="1414" i="1" dirty="0" smtClean="0">
                <a:solidFill>
                  <a:srgbClr val="000000"/>
                </a:solidFill>
                <a:latin typeface="Verdana"/>
              </a:rPr>
              <a:t>是導通的</a:t>
            </a:r>
            <a:r>
              <a:rPr lang="en-US" altLang="zh-TW" sz="1414" i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Verdana"/>
              </a:rPr>
              <a:t>在上</a:t>
            </a:r>
            <a:r>
              <a:rPr lang="zh-TW" altLang="en-US" sz="1414" i="1" dirty="0">
                <a:solidFill>
                  <a:srgbClr val="000000"/>
                </a:solidFill>
                <a:latin typeface="Verdana"/>
              </a:rPr>
              <a:t>面</a:t>
            </a:r>
            <a:r>
              <a:rPr lang="zh-TW" altLang="en-US" sz="1414" i="1" dirty="0" smtClean="0">
                <a:solidFill>
                  <a:srgbClr val="000000"/>
                </a:solidFill>
                <a:latin typeface="Verdana"/>
              </a:rPr>
              <a:t>是斷路</a:t>
            </a:r>
            <a:endParaRPr lang="zh-TW" altLang="en-US" sz="1414" b="1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1987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17</a:t>
            </a:r>
            <a:endParaRPr lang="zh-TW" altLang="en-US" sz="121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83968" y="364502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低位 </a:t>
            </a:r>
            <a:r>
              <a:rPr lang="en-US" altLang="zh-TW" sz="1000" dirty="0" smtClean="0"/>
              <a:t>/</a:t>
            </a:r>
            <a:r>
              <a:rPr lang="zh-TW" altLang="en-US" sz="1000" dirty="0" smtClean="0"/>
              <a:t>除霜浮球開關</a:t>
            </a:r>
            <a:endParaRPr lang="zh-TW" altLang="en-US" sz="1000" dirty="0"/>
          </a:p>
        </p:txBody>
      </p:sp>
      <p:sp>
        <p:nvSpPr>
          <p:cNvPr id="12" name="矩形 11"/>
          <p:cNvSpPr/>
          <p:nvPr/>
        </p:nvSpPr>
        <p:spPr>
          <a:xfrm>
            <a:off x="6372200" y="3017679"/>
            <a:ext cx="15456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高位 </a:t>
            </a:r>
            <a:r>
              <a:rPr lang="en-US" altLang="zh-TW" sz="1000" dirty="0" smtClean="0">
                <a:solidFill>
                  <a:prstClr val="black"/>
                </a:solidFill>
              </a:rPr>
              <a:t>/</a:t>
            </a:r>
            <a:r>
              <a:rPr lang="zh-TW" altLang="en-US" sz="1000" dirty="0">
                <a:solidFill>
                  <a:prstClr val="black"/>
                </a:solidFill>
              </a:rPr>
              <a:t>冰塊厚度</a:t>
            </a:r>
            <a:r>
              <a:rPr lang="zh-TW" altLang="en-US" sz="1000" dirty="0" smtClean="0">
                <a:solidFill>
                  <a:prstClr val="black"/>
                </a:solidFill>
              </a:rPr>
              <a:t>浮</a:t>
            </a:r>
            <a:r>
              <a:rPr lang="zh-TW" altLang="en-US" sz="1000" dirty="0">
                <a:solidFill>
                  <a:prstClr val="black"/>
                </a:solidFill>
              </a:rPr>
              <a:t>球開關</a:t>
            </a:r>
          </a:p>
        </p:txBody>
      </p:sp>
      <p:sp>
        <p:nvSpPr>
          <p:cNvPr id="13" name="矩形 12"/>
          <p:cNvSpPr/>
          <p:nvPr/>
        </p:nvSpPr>
        <p:spPr>
          <a:xfrm>
            <a:off x="7613912" y="430671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冰橋較厚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52320" y="4867021"/>
            <a:ext cx="12105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>
                <a:solidFill>
                  <a:prstClr val="black"/>
                </a:solidFill>
              </a:rPr>
              <a:t>工廠預設冰塊</a:t>
            </a:r>
            <a:r>
              <a:rPr lang="zh-TW" altLang="en-US" sz="1000" dirty="0" smtClean="0">
                <a:solidFill>
                  <a:prstClr val="black"/>
                </a:solidFill>
              </a:rPr>
              <a:t>厚度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13912" y="5445224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 smtClean="0">
                <a:solidFill>
                  <a:prstClr val="black"/>
                </a:solidFill>
              </a:rPr>
              <a:t>冰橋較薄</a:t>
            </a:r>
            <a:endParaRPr lang="zh-TW" alt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97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23751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除霜排水</a:t>
            </a: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16000"/>
            <a:ext cx="803105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6669" y="1656543"/>
            <a:ext cx="103874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  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800" y="2019300"/>
            <a:ext cx="111248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0800" y="14351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420225" y="1636890"/>
            <a:ext cx="628377" cy="8600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 預冷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120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60600" y="2247900"/>
            <a:ext cx="107240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78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第一次製冰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7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47900" y="2603500"/>
            <a:ext cx="7085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18100" y="1130300"/>
            <a:ext cx="4071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35400" y="1435100"/>
            <a:ext cx="121347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4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</a:t>
            </a:r>
            <a:r>
              <a:rPr lang="en-US" altLang="zh-TW" sz="1414" b="1" dirty="0" smtClean="0">
                <a:latin typeface="Times New Roman"/>
              </a:rPr>
              <a:t>5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70458" y="1752600"/>
            <a:ext cx="170238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</a:tabLst>
              <a:defRPr/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 製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	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 排水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</a:tabLst>
              <a:defRPr/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09950" y="2019298"/>
            <a:ext cx="191558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81100" algn="l"/>
              </a:tabLst>
              <a:defRPr/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除霜浮球開關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	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  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811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03600" y="2247900"/>
            <a:ext cx="1017907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Float Switch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4057" y="3645024"/>
            <a:ext cx="197810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   啟動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22300" y="4165600"/>
            <a:ext cx="130163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r>
              <a:rPr lang="en-US" altLang="zh-TW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17600" y="44704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>
                <a:solidFill>
                  <a:srgbClr val="212168"/>
                </a:solidFill>
                <a:latin typeface="Verdana"/>
              </a:rPr>
              <a:t>壓縮機及散熱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22300" y="47371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除霜電磁閥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2300" y="51054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排水電磁閥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4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61875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除霜</a:t>
            </a: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16000"/>
            <a:ext cx="803105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00" y="1739900"/>
            <a:ext cx="108363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   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800" y="20193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0800" y="14351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286000" y="1739900"/>
            <a:ext cx="60272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預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120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60600" y="2171700"/>
            <a:ext cx="107240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第一次製冰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38400" y="2387600"/>
            <a:ext cx="45365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60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47900" y="2603500"/>
            <a:ext cx="7085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18100" y="1130300"/>
            <a:ext cx="4071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35400" y="1435100"/>
            <a:ext cx="213680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9812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4 	5 </a:t>
            </a:r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	6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9812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660006" y="1752600"/>
            <a:ext cx="234359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  <a:tab pos="19177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製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  <a:tab pos="19177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81400" y="2044700"/>
            <a:ext cx="277640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81100" algn="l"/>
                <a:tab pos="18669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除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門磁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簧開關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81100" algn="l"/>
                <a:tab pos="18669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03600" y="2247900"/>
            <a:ext cx="325409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600"/>
              </a:lnSpc>
              <a:tabLst>
                <a:tab pos="18923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浮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球開關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(3.5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分鐘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最長</a:t>
            </a:r>
            <a:r>
              <a:rPr lang="en-US" altLang="zh-TW" sz="1600" dirty="0">
                <a:solidFill>
                  <a:srgbClr val="FF0000"/>
                </a:solidFill>
                <a:latin typeface="Arial"/>
              </a:rPr>
              <a:t>*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8923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4200" y="3708400"/>
            <a:ext cx="1766509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  啟動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零件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2300" y="41656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117600" y="44704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壓縮機及散熱風扇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2300" y="47371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除霜電磁閥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22300" y="6032500"/>
            <a:ext cx="582371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*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等待擋冰板或磁簧開關動作或除霜最長限制時間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3.5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分鐘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22300" y="6299200"/>
            <a:ext cx="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endParaRPr lang="en-US" altLang="zh-TW" sz="181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1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回到預冷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16000"/>
            <a:ext cx="803105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00" y="1727200"/>
            <a:ext cx="108363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排水    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800" y="20193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0800" y="14224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286000" y="1739900"/>
            <a:ext cx="60753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預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47900" y="2171700"/>
            <a:ext cx="7085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18100" y="1130300"/>
            <a:ext cx="660437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Harvest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835400" y="1422400"/>
            <a:ext cx="213680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9812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4 	5 	6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9812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32200" y="1752600"/>
            <a:ext cx="234359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  <a:tab pos="19177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製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04900" algn="l"/>
                <a:tab pos="19177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403600" y="2032000"/>
            <a:ext cx="3318216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73672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58900" algn="l"/>
                <a:tab pos="1892300" algn="l"/>
                <a:tab pos="20447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除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門磁簧開關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浮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球開關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		(3.5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分鐘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最長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 marL="0" marR="0" lvl="0" indent="173672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58900" algn="l"/>
                <a:tab pos="1892300" algn="l"/>
                <a:tab pos="20447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24700" y="1092200"/>
            <a:ext cx="1027525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門磁簧開關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打開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並關閉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10685" y="1524000"/>
            <a:ext cx="95218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在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30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秒鐘內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62800" y="1727200"/>
            <a:ext cx="4488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" algn="l"/>
              </a:tabLst>
              <a:defRPr/>
            </a:pP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" algn="l"/>
              </a:tabLst>
              <a:defRPr/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4200" y="3708400"/>
            <a:ext cx="197810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   啟動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零件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22300" y="4165600"/>
            <a:ext cx="123110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接觸器線圈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1117600" y="4470400"/>
            <a:ext cx="110447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(</a:t>
            </a:r>
            <a:r>
              <a:rPr lang="zh-TW" altLang="en-US" sz="910" b="1" dirty="0">
                <a:solidFill>
                  <a:srgbClr val="212168"/>
                </a:solidFill>
                <a:latin typeface="Verdana"/>
              </a:rPr>
              <a:t>壓縮機及散熱</a:t>
            </a:r>
            <a:r>
              <a:rPr lang="zh-TW" altLang="en-US" sz="910" b="1" dirty="0" smtClean="0">
                <a:solidFill>
                  <a:srgbClr val="212168"/>
                </a:solidFill>
                <a:latin typeface="Verdana"/>
              </a:rPr>
              <a:t>風扇</a:t>
            </a:r>
            <a:r>
              <a:rPr lang="en-US" altLang="zh-TW" sz="9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22300" y="4724400"/>
            <a:ext cx="3613169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進水</a:t>
            </a:r>
            <a:r>
              <a:rPr lang="zh-TW" altLang="en-US" sz="1606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電磁閥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TW" sz="1606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zh-TW" altLang="en-US" sz="1606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冰塊厚度浮球開關啟動</a:t>
            </a:r>
            <a:r>
              <a:rPr lang="en-US" altLang="zh-TW" sz="1606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) </a:t>
            </a:r>
          </a:p>
          <a:p>
            <a:pPr>
              <a:lnSpc>
                <a:spcPts val="1900"/>
              </a:lnSpc>
            </a:pPr>
            <a:endParaRPr lang="zh-TW" altLang="en-US" sz="1606" dirty="0">
              <a:solidFill>
                <a:srgbClr val="212168"/>
              </a:solidFill>
              <a:latin typeface="Verdan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20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12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12800" y="4064000"/>
            <a:ext cx="254396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014" dirty="0" smtClean="0">
                <a:solidFill>
                  <a:srgbClr val="0D0D0D"/>
                </a:solidFill>
                <a:latin typeface="Verdana"/>
              </a:rPr>
              <a:t>NEO</a:t>
            </a:r>
            <a:r>
              <a:rPr lang="en-US" altLang="zh-TW" sz="2014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™ </a:t>
            </a:r>
            <a:r>
              <a:rPr lang="zh-TW" altLang="en-US" sz="2014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桌下型製冰機</a:t>
            </a:r>
            <a:r>
              <a:rPr lang="en-US" altLang="zh-TW" sz="2014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sz="20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1200" y="4419600"/>
            <a:ext cx="223458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 smtClean="0">
                <a:solidFill>
                  <a:srgbClr val="212168"/>
                </a:solidFill>
                <a:latin typeface="Verdana"/>
              </a:rPr>
              <a:t>產品介紹</a:t>
            </a:r>
            <a:r>
              <a:rPr lang="en-US" altLang="zh-TW" sz="4006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2100" y="6400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Arial"/>
              </a:rPr>
              <a:t>3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8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23751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自動關機</a:t>
            </a: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54100"/>
            <a:ext cx="803105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00" y="1701800"/>
            <a:ext cx="108363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排水       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800" y="19812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0800" y="13970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286000" y="1701800"/>
            <a:ext cx="58669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預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47900" y="2133600"/>
            <a:ext cx="7085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835400" y="13970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4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81400" y="1638300"/>
            <a:ext cx="461024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3314">
              <a:lnSpc>
                <a:spcPts val="23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indent="53314">
              <a:lnSpc>
                <a:spcPts val="23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03600" y="2222500"/>
            <a:ext cx="769441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浮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球開關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5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6200" y="25146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7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289300" y="2717800"/>
            <a:ext cx="1027525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5023">
              <a:lnSpc>
                <a:spcPts val="1700"/>
              </a:lnSpc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自動關機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(3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分鐘延遲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) </a:t>
            </a:r>
          </a:p>
          <a:p>
            <a:pPr indent="105023">
              <a:lnSpc>
                <a:spcPts val="1700"/>
              </a:lnSpc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118100" y="1130300"/>
            <a:ext cx="4071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902200" y="1397000"/>
            <a:ext cx="105958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5 	6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737100" y="1714500"/>
            <a:ext cx="136255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排水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除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62500" y="2006600"/>
            <a:ext cx="164307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門磁簧開關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08600" y="2222500"/>
            <a:ext cx="125354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(3.5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分鐘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最長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692900" y="1447800"/>
            <a:ext cx="1267976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  <a:tab pos="88900" algn="l"/>
              </a:tabLst>
              <a:defRPr/>
            </a:pP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門磁簧開關打開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	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超過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30</a:t>
            </a: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  <a:tab pos="88900" algn="l"/>
              </a:tabLst>
              <a:defRPr/>
            </a:pPr>
            <a:endParaRPr lang="zh-TW" altLang="en-US" sz="1414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84200" y="3708400"/>
            <a:ext cx="176650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  自動</a:t>
            </a:r>
            <a:r>
              <a:rPr lang="zh-TW" altLang="en-US" sz="2410" b="1" i="1" dirty="0">
                <a:solidFill>
                  <a:srgbClr val="212168"/>
                </a:solidFill>
                <a:latin typeface="Verdana"/>
              </a:rPr>
              <a:t>關機</a:t>
            </a:r>
            <a:endParaRPr lang="en-US" altLang="zh-TW" sz="2410" b="1" i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622300" y="4165600"/>
            <a:ext cx="2143215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門磁簧開關打開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30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秒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en-US" altLang="zh-TW" sz="1606" b="1" dirty="0" smtClean="0">
              <a:solidFill>
                <a:srgbClr val="212168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22300" y="4533900"/>
            <a:ext cx="227466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3 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分鐘延遲後重新啟動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03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85627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自動重新啟動</a:t>
            </a: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17600" y="1054100"/>
            <a:ext cx="803105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開始啟動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200" y="1701800"/>
            <a:ext cx="117339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     啟動    </a:t>
            </a: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39800" y="19812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90800" y="13970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286000" y="1714500"/>
            <a:ext cx="64761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 預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120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60600" y="2120900"/>
            <a:ext cx="107240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第一次製冰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38400" y="2336800"/>
            <a:ext cx="45365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47900" y="2552700"/>
            <a:ext cx="70852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35400" y="13970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4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581400" y="1638300"/>
            <a:ext cx="541815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3314">
              <a:lnSpc>
                <a:spcPts val="23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製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除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indent="53314">
              <a:lnSpc>
                <a:spcPts val="23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03600" y="2222500"/>
            <a:ext cx="904094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浮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球開關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5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886200" y="25146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FF0000"/>
                </a:solidFill>
                <a:latin typeface="Times New Roman"/>
              </a:rPr>
              <a:t>7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390900" y="2730500"/>
            <a:ext cx="81432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自動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關機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276600" y="2933700"/>
            <a:ext cx="104034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3 </a:t>
            </a:r>
            <a:r>
              <a:rPr lang="zh-TW" altLang="en-US" sz="1414" b="1" dirty="0">
                <a:solidFill>
                  <a:srgbClr val="FF0000"/>
                </a:solidFill>
                <a:latin typeface="Times New Roman"/>
              </a:rPr>
              <a:t>分鐘過後</a:t>
            </a:r>
            <a:r>
              <a:rPr lang="en-US" altLang="zh-TW" sz="1414" b="1" dirty="0" smtClean="0">
                <a:solidFill>
                  <a:srgbClr val="FF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118100" y="1130300"/>
            <a:ext cx="36227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902200" y="1397000"/>
            <a:ext cx="105958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5 	6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37100" y="1714500"/>
            <a:ext cx="12279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排水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762500" y="2006600"/>
            <a:ext cx="164307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門磁簧開關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308600" y="2222500"/>
            <a:ext cx="125354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(3.5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分鐘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最長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692900" y="1447800"/>
            <a:ext cx="1312860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  <a:tab pos="889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門磁簧開關打開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超過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  <a:tab pos="889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  <a:tab pos="889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84200" y="3708400"/>
            <a:ext cx="3826368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b="1" i="1" dirty="0" smtClean="0">
                <a:solidFill>
                  <a:srgbClr val="212168"/>
                </a:solidFill>
                <a:latin typeface="Verdana"/>
              </a:rPr>
              <a:t>   從自動關機回復自動啟動</a:t>
            </a:r>
            <a:r>
              <a:rPr lang="en-US" altLang="zh-TW" sz="2410" b="1" i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22300" y="4165600"/>
            <a:ext cx="3581109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門磁簧開關關閉且</a:t>
            </a:r>
            <a:r>
              <a:rPr lang="en-US" altLang="zh-TW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3</a:t>
            </a:r>
            <a:r>
              <a:rPr lang="zh-TW" altLang="en-US" sz="1606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分鐘延遲時間已過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22300" y="4406900"/>
            <a:ext cx="7053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606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07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" y="3810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302326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冷凍系統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(</a:t>
            </a: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冷凍循環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565900" y="10414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蒸發器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30113" y="1725872"/>
            <a:ext cx="7742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熱交換器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49500" y="1651000"/>
            <a:ext cx="496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95600" y="32512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壓縮機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46300" y="47752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乾燥器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051300" y="1498600"/>
            <a:ext cx="1136530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0150">
              <a:lnSpc>
                <a:spcPts val="17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en-US" altLang="zh-TW" sz="1414" dirty="0" smtClean="0">
                <a:solidFill>
                  <a:srgbClr val="000000"/>
                </a:solidFill>
                <a:latin typeface="Arial"/>
              </a:rPr>
            </a:b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溫度式膨脹閥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indent="140150">
              <a:lnSpc>
                <a:spcPts val="1700"/>
              </a:lnSpc>
            </a:pP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06900" y="2565400"/>
            <a:ext cx="496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52900" y="2781300"/>
            <a:ext cx="95539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熱氣電磁閥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32300" y="34671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過濾網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42100" y="1346200"/>
            <a:ext cx="80470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&lt;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後視圖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&gt;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13500" y="3327400"/>
            <a:ext cx="89127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      散熱器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638800" y="54610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儲液器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194300" y="5664200"/>
            <a:ext cx="1325684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     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水冷式適用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)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1987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23</a:t>
            </a:r>
            <a:endParaRPr lang="zh-TW" altLang="en-US" sz="121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27100" y="6413500"/>
            <a:ext cx="1317668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             高壓</a:t>
            </a:r>
            <a:r>
              <a:rPr lang="zh-TW" altLang="en-US" sz="1066" dirty="0">
                <a:solidFill>
                  <a:srgbClr val="000000"/>
                </a:solidFill>
                <a:latin typeface="Arial"/>
              </a:rPr>
              <a:t>蒸氣冷媒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959100" y="6413500"/>
            <a:ext cx="1317668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             高壓液態冷媒</a:t>
            </a:r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991100" y="6413500"/>
            <a:ext cx="1163780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         低壓液態冷媒</a:t>
            </a:r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997700" y="6413500"/>
            <a:ext cx="1202252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          低壓蒸氣冷媒</a:t>
            </a:r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40450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(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除霜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)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565900" y="11811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蒸發器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90800" y="1574800"/>
            <a:ext cx="496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49500" y="1790700"/>
            <a:ext cx="77425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熱交換器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895600" y="33909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壓縮機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146300" y="49149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乾燥器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051300" y="1638300"/>
            <a:ext cx="1136530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0150">
              <a:lnSpc>
                <a:spcPts val="17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en-US" altLang="zh-TW" sz="1414" dirty="0" smtClean="0">
                <a:solidFill>
                  <a:srgbClr val="000000"/>
                </a:solidFill>
                <a:latin typeface="Arial"/>
              </a:rPr>
            </a:b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溫度式膨脹閥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indent="140150">
              <a:lnSpc>
                <a:spcPts val="1700"/>
              </a:lnSpc>
            </a:pP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06900" y="2705100"/>
            <a:ext cx="496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152900" y="2921000"/>
            <a:ext cx="95539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熱氣電磁閥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32300" y="3606800"/>
            <a:ext cx="59311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過濾網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42100" y="1485900"/>
            <a:ext cx="80470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&lt;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後視圖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&gt;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413500" y="3467100"/>
            <a:ext cx="79188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     蒸發器</a:t>
            </a:r>
            <a:endParaRPr lang="en-US" altLang="zh-TW" sz="1414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638800" y="5600700"/>
            <a:ext cx="64280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儲液器</a:t>
            </a:r>
            <a:r>
              <a:rPr lang="en-US" altLang="zh-TW" sz="1414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194300" y="5803900"/>
            <a:ext cx="1109278" cy="4352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dirty="0">
                <a:solidFill>
                  <a:srgbClr val="000000"/>
                </a:solidFill>
                <a:latin typeface="Arial"/>
              </a:rPr>
              <a:t>((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水冷式適用</a:t>
            </a:r>
            <a:r>
              <a:rPr lang="en-US" altLang="zh-TW" sz="1414" dirty="0">
                <a:solidFill>
                  <a:srgbClr val="000000"/>
                </a:solidFill>
                <a:latin typeface="Arial"/>
              </a:rPr>
              <a:t>)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  <a:p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1987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24</a:t>
            </a:r>
            <a:endParaRPr lang="zh-TW" altLang="en-US" sz="121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35865" y="6400800"/>
            <a:ext cx="817531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>
                <a:solidFill>
                  <a:srgbClr val="000000"/>
                </a:solidFill>
                <a:latin typeface="Arial"/>
              </a:rPr>
              <a:t>高壓蒸氣冷媒</a:t>
            </a:r>
          </a:p>
          <a:p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367865" y="6400799"/>
            <a:ext cx="817531" cy="3280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>
                <a:solidFill>
                  <a:srgbClr val="000000"/>
                </a:solidFill>
                <a:latin typeface="Arial"/>
              </a:rPr>
              <a:t>高壓液態冷媒</a:t>
            </a:r>
          </a:p>
          <a:p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292080" y="6413500"/>
            <a:ext cx="856004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>
                <a:solidFill>
                  <a:srgbClr val="000000"/>
                </a:solidFill>
                <a:latin typeface="Arial"/>
              </a:rPr>
              <a:t> 低壓液態冷</a:t>
            </a:r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媒</a:t>
            </a:r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46807" y="6400799"/>
            <a:ext cx="817531" cy="1640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66" dirty="0">
                <a:solidFill>
                  <a:srgbClr val="000000"/>
                </a:solidFill>
                <a:latin typeface="Arial"/>
              </a:rPr>
              <a:t>低壓蒸氣冷</a:t>
            </a:r>
            <a:r>
              <a:rPr lang="zh-TW" altLang="en-US" sz="1066" dirty="0" smtClean="0">
                <a:solidFill>
                  <a:srgbClr val="000000"/>
                </a:solidFill>
                <a:latin typeface="Arial"/>
              </a:rPr>
              <a:t>媒</a:t>
            </a:r>
            <a:endParaRPr lang="zh-TW" altLang="en-US" sz="1066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22600" y="939800"/>
            <a:ext cx="4280018" cy="1500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NEO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™ </a:t>
            </a:r>
            <a:r>
              <a:rPr lang="zh-TW" altLang="en-US" sz="3214" b="1" dirty="0" smtClean="0">
                <a:solidFill>
                  <a:srgbClr val="000000"/>
                </a:solidFill>
                <a:latin typeface="Arial"/>
                <a:cs typeface="Arial"/>
              </a:rPr>
              <a:t>蒸發器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zh-TW" altLang="en-US" sz="3214" b="1" dirty="0" smtClean="0">
                <a:solidFill>
                  <a:srgbClr val="000000"/>
                </a:solidFill>
                <a:latin typeface="Arial"/>
                <a:cs typeface="Arial"/>
              </a:rPr>
              <a:t>製冰格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b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	&lt;</a:t>
            </a:r>
            <a:r>
              <a:rPr lang="zh-TW" altLang="en-US" sz="3214" b="1" dirty="0">
                <a:solidFill>
                  <a:srgbClr val="000000"/>
                </a:solidFill>
                <a:latin typeface="Arial"/>
                <a:cs typeface="Arial"/>
              </a:rPr>
              <a:t>前視圖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&gt; </a:t>
            </a:r>
          </a:p>
          <a:p>
            <a:pPr marL="0" marR="0" lvl="0" indent="0" defTabSz="91440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endParaRPr lang="zh-TW" altLang="en-US" sz="3214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65900" y="1943100"/>
            <a:ext cx="176170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3214" b="1" dirty="0">
                <a:solidFill>
                  <a:srgbClr val="000000"/>
                </a:solidFill>
                <a:latin typeface="Arial"/>
              </a:rPr>
              <a:t>冷媒出口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37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65900" y="5435600"/>
            <a:ext cx="1761701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3214" b="1" dirty="0">
                <a:solidFill>
                  <a:srgbClr val="000000"/>
                </a:solidFill>
                <a:latin typeface="Arial"/>
              </a:rPr>
              <a:t>冷媒進口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37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7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" y="-12551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複習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2300" y="1168400"/>
            <a:ext cx="1941237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製冰操作程序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  <a:b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</a:b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	</a:t>
            </a:r>
            <a:r>
              <a:rPr lang="en-US" altLang="zh-TW" sz="2110" dirty="0" smtClean="0">
                <a:solidFill>
                  <a:srgbClr val="0D0D0D"/>
                </a:solidFill>
                <a:latin typeface="Calibri"/>
                <a:ea typeface="Verdana"/>
                <a:cs typeface="Verdana"/>
              </a:rPr>
              <a:t>─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開始啟動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endParaRPr lang="zh-TW" altLang="en-US" sz="2110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20800" y="2006600"/>
            <a:ext cx="798295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110" dirty="0" smtClean="0">
                <a:solidFill>
                  <a:srgbClr val="0D0D0D"/>
                </a:solidFill>
                <a:latin typeface="Courier New"/>
              </a:rPr>
              <a:t>o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排水</a:t>
            </a:r>
            <a:endParaRPr lang="en-US" altLang="zh-TW" sz="2110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2400"/>
              </a:lnSpc>
            </a:pPr>
            <a:endParaRPr lang="zh-TW" altLang="en-US" sz="2110" dirty="0">
              <a:solidFill>
                <a:srgbClr val="0D0D0D"/>
              </a:solidFill>
              <a:latin typeface="Courier New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7900" y="2324100"/>
            <a:ext cx="1687641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44424">
              <a:lnSpc>
                <a:spcPts val="3000"/>
              </a:lnSpc>
            </a:pPr>
            <a:r>
              <a:rPr lang="en-US" altLang="zh-TW" sz="2110" dirty="0" smtClean="0">
                <a:solidFill>
                  <a:srgbClr val="0D0D0D"/>
                </a:solidFill>
                <a:latin typeface="Courier New"/>
              </a:rPr>
              <a:t>o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製冷開始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/>
            </a:r>
            <a:br>
              <a:rPr lang="en-US" altLang="zh-TW" sz="2110" dirty="0" smtClean="0">
                <a:solidFill>
                  <a:srgbClr val="0D0D0D"/>
                </a:solidFill>
                <a:latin typeface="Verdana"/>
              </a:rPr>
            </a:br>
            <a:r>
              <a:rPr lang="en-US" altLang="zh-TW" sz="2110" dirty="0" smtClean="0">
                <a:solidFill>
                  <a:srgbClr val="0D0D0D"/>
                </a:solidFill>
                <a:latin typeface="Calibri"/>
              </a:rPr>
              <a:t>─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預冷</a:t>
            </a:r>
            <a:endParaRPr lang="en-US" altLang="zh-TW" sz="2110" dirty="0" smtClean="0">
              <a:solidFill>
                <a:srgbClr val="0D0D0D"/>
              </a:solidFill>
              <a:latin typeface="Verdana"/>
            </a:endParaRPr>
          </a:p>
          <a:p>
            <a:pPr indent="344424">
              <a:lnSpc>
                <a:spcPts val="3000"/>
              </a:lnSpc>
            </a:pPr>
            <a:endParaRPr lang="zh-TW" altLang="en-US" sz="2110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7900" y="3086100"/>
            <a:ext cx="865622" cy="11926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zh-TW" altLang="en-US" dirty="0" smtClean="0">
                <a:latin typeface="Calibri"/>
              </a:rPr>
              <a:t>─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製冰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br>
              <a:rPr lang="en-US" altLang="zh-TW" sz="2110" dirty="0" smtClean="0">
                <a:solidFill>
                  <a:srgbClr val="0D0D0D"/>
                </a:solidFill>
                <a:latin typeface="Verdana"/>
              </a:rPr>
            </a:br>
            <a:r>
              <a:rPr lang="en-US" altLang="zh-TW" sz="2110" dirty="0" smtClean="0">
                <a:solidFill>
                  <a:srgbClr val="0D0D0D"/>
                </a:solidFill>
                <a:latin typeface="Calibri"/>
              </a:rPr>
              <a:t>─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</a:rPr>
              <a:t>除霜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3100"/>
              </a:lnSpc>
            </a:pPr>
            <a:endParaRPr lang="zh-TW" altLang="en-US" sz="2110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0800" y="3860800"/>
            <a:ext cx="1434688" cy="115416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sz="2110" dirty="0" smtClean="0">
                <a:solidFill>
                  <a:srgbClr val="0D0D0D"/>
                </a:solidFill>
                <a:latin typeface="Courier New"/>
              </a:rPr>
              <a:t>o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除霜排水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en-US" altLang="zh-TW" sz="2110" dirty="0" smtClean="0">
                <a:solidFill>
                  <a:srgbClr val="0D0D0D"/>
                </a:solidFill>
                <a:latin typeface="Courier New"/>
              </a:rPr>
              <a:t/>
            </a:r>
            <a:br>
              <a:rPr lang="en-US" altLang="zh-TW" sz="2110" dirty="0" smtClean="0">
                <a:solidFill>
                  <a:srgbClr val="0D0D0D"/>
                </a:solidFill>
                <a:latin typeface="Courier New"/>
              </a:rPr>
            </a:br>
            <a:r>
              <a:rPr lang="en-US" altLang="zh-TW" sz="2110" dirty="0" smtClean="0">
                <a:solidFill>
                  <a:srgbClr val="0D0D0D"/>
                </a:solidFill>
                <a:latin typeface="Courier New"/>
              </a:rPr>
              <a:t>o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除霜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3000"/>
              </a:lnSpc>
            </a:pPr>
            <a:endParaRPr lang="zh-TW" altLang="en-US" sz="2110" dirty="0">
              <a:solidFill>
                <a:srgbClr val="0D0D0D"/>
              </a:solidFill>
              <a:latin typeface="Courier New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77900" y="4686300"/>
            <a:ext cx="1388201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dirty="0" smtClean="0">
                <a:latin typeface="Calibri"/>
              </a:rPr>
              <a:t>─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</a:rPr>
              <a:t>自動關機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24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300" y="5334000"/>
            <a:ext cx="1304844" cy="907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dirty="0" smtClean="0">
                <a:latin typeface="Verdana"/>
                <a:ea typeface="Verdana"/>
                <a:cs typeface="Verdana"/>
              </a:rPr>
              <a:t>•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冷凍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系統</a:t>
            </a:r>
            <a:endParaRPr lang="en-US" altLang="zh-TW" sz="2110" dirty="0" smtClean="0">
              <a:solidFill>
                <a:srgbClr val="0D0D0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400"/>
              </a:lnSpc>
            </a:pPr>
            <a:r>
              <a:rPr lang="en-US" altLang="zh-TW" sz="2110" dirty="0" smtClean="0">
                <a:solidFill>
                  <a:srgbClr val="0D0D0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4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05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5016500"/>
            <a:ext cx="2441374" cy="18466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4006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: </a:t>
            </a:r>
            <a:br>
              <a:rPr lang="en-US" altLang="zh-TW" sz="4006" b="1" dirty="0" smtClean="0">
                <a:solidFill>
                  <a:srgbClr val="001F5F"/>
                </a:solidFill>
                <a:latin typeface="Verdana"/>
              </a:rPr>
            </a:br>
            <a:r>
              <a:rPr lang="zh-TW" altLang="en-US" sz="4006" b="1" dirty="0">
                <a:solidFill>
                  <a:srgbClr val="001F5F"/>
                </a:solidFill>
                <a:latin typeface="Verdana"/>
              </a:rPr>
              <a:t>安全極限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800"/>
              </a:lnSpc>
            </a:pPr>
            <a:endParaRPr lang="zh-TW" altLang="en-US" sz="4006" b="1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27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安全極限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05000" y="762000"/>
            <a:ext cx="458619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維修指示燈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/ 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LED</a:t>
            </a: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 </a:t>
            </a:r>
            <a:r>
              <a:rPr lang="zh-TW" altLang="en-US" sz="2410" dirty="0" smtClean="0">
                <a:solidFill>
                  <a:srgbClr val="ED1B2D"/>
                </a:solidFill>
                <a:latin typeface="Verdana"/>
                <a:cs typeface="Verdana"/>
              </a:rPr>
              <a:t>燈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  <a:cs typeface="Verdana"/>
              </a:rPr>
              <a:t>號</a:t>
            </a:r>
            <a:endParaRPr lang="en-US" altLang="zh-TW" sz="2410" dirty="0" smtClean="0">
              <a:solidFill>
                <a:srgbClr val="ED1B2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700"/>
              </a:lnSpc>
            </a:pPr>
            <a:endParaRPr lang="zh-TW" altLang="en-US" sz="2410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07049" y="2324100"/>
            <a:ext cx="42639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FFFFFF"/>
                </a:solidFill>
                <a:latin typeface="Verdana"/>
              </a:rPr>
              <a:t>閃爍</a:t>
            </a:r>
            <a:r>
              <a:rPr lang="en-US" altLang="zh-TW" sz="1414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94300" y="2794000"/>
            <a:ext cx="216726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檢查何種安全極限產生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,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98916" y="3054350"/>
            <a:ext cx="2475037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09700" algn="l"/>
              </a:tabLst>
              <a:defRPr/>
            </a:pPr>
            <a:r>
              <a:rPr lang="zh-TW" altLang="en-US" sz="1414" dirty="0" smtClean="0">
                <a:solidFill>
                  <a:srgbClr val="FFFFFF"/>
                </a:solidFill>
                <a:latin typeface="Verdana"/>
              </a:rPr>
              <a:t>一直亮</a:t>
            </a:r>
            <a:r>
              <a:rPr lang="en-US" altLang="zh-TW" sz="1414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   安全極限</a:t>
            </a:r>
            <a:endParaRPr lang="zh-TW" altLang="en-US" sz="1414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94300" y="3035300"/>
            <a:ext cx="2257028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將電源開關關機後再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開機</a:t>
            </a:r>
            <a:endParaRPr lang="en-US" altLang="zh-TW" sz="1606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00"/>
              </a:lnSpc>
            </a:pP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32100" y="4038600"/>
            <a:ext cx="297036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>
                <a:solidFill>
                  <a:srgbClr val="000000"/>
                </a:solidFill>
                <a:latin typeface="Arial"/>
              </a:rPr>
              <a:t>維修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LED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指示燈將開始閃爍</a:t>
            </a:r>
            <a:endParaRPr lang="en-US" altLang="zh-TW" sz="181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832100" y="4305300"/>
            <a:ext cx="3486532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依照存在主電子板記憶體內的安全</a:t>
            </a:r>
            <a:endParaRPr lang="en-US" altLang="zh-TW" sz="1810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100"/>
              </a:lnSpc>
            </a:pP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極限顯示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: </a:t>
            </a:r>
          </a:p>
          <a:p>
            <a:pPr>
              <a:lnSpc>
                <a:spcPts val="2100"/>
              </a:lnSpc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32100" y="48514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111500" y="4851400"/>
            <a:ext cx="247343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1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安全極限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#1</a:t>
            </a: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32100" y="51308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111500" y="5130800"/>
            <a:ext cx="247343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=</a:t>
            </a:r>
            <a:r>
              <a:rPr lang="zh-TW" altLang="en-US" sz="1810" dirty="0">
                <a:solidFill>
                  <a:srgbClr val="000000"/>
                </a:solidFill>
                <a:latin typeface="Arial"/>
              </a:rPr>
              <a:t>安全極限</a:t>
            </a:r>
            <a:r>
              <a:rPr lang="en-US" altLang="zh-TW" sz="181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#2</a:t>
            </a: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832100" y="53975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111500" y="5397500"/>
            <a:ext cx="2473434" cy="2785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3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=</a:t>
            </a:r>
            <a:r>
              <a:rPr lang="zh-TW" altLang="en-US" sz="1810" dirty="0">
                <a:solidFill>
                  <a:srgbClr val="000000"/>
                </a:solidFill>
                <a:latin typeface="Arial"/>
              </a:rPr>
              <a:t>安全極限</a:t>
            </a:r>
            <a:r>
              <a:rPr lang="en-US" altLang="zh-TW" sz="181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#3</a:t>
            </a: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0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安全極限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41500" y="838200"/>
            <a:ext cx="1551707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b="1" dirty="0">
                <a:solidFill>
                  <a:srgbClr val="000000"/>
                </a:solidFill>
                <a:latin typeface="Arial"/>
              </a:rPr>
              <a:t>安全極限 </a:t>
            </a:r>
            <a:r>
              <a:rPr lang="en-US" altLang="zh-TW" sz="2014" b="1" dirty="0" smtClean="0">
                <a:solidFill>
                  <a:srgbClr val="000000"/>
                </a:solidFill>
                <a:latin typeface="Arial"/>
              </a:rPr>
              <a:t>#1: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41500" y="1282700"/>
            <a:ext cx="326692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連續 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6 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盤超過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60 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分鐘製冰時間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841500" y="1612900"/>
            <a:ext cx="6958636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在連續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3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盤超過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60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分鐘製冰時間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維修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指示燈將會開始閃爍直到連續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盤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達到</a:t>
            </a:r>
            <a:endParaRPr lang="en-US" altLang="zh-TW" sz="1606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41500" y="2298700"/>
            <a:ext cx="5875006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在維修指示燈開始閃爍後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假如製冰時間少於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60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分鐘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指示燈將停止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閃爍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) </a:t>
            </a:r>
          </a:p>
          <a:p>
            <a:pPr>
              <a:lnSpc>
                <a:spcPts val="1700"/>
              </a:lnSpc>
            </a:pPr>
            <a:endParaRPr lang="zh-TW" altLang="en-US" sz="1414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28800" y="3136900"/>
            <a:ext cx="162384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b="1" dirty="0">
                <a:solidFill>
                  <a:srgbClr val="000000"/>
                </a:solidFill>
                <a:latin typeface="Arial"/>
              </a:rPr>
              <a:t>安全極限 </a:t>
            </a:r>
            <a:r>
              <a:rPr lang="en-US" altLang="zh-TW" sz="2014" b="1" dirty="0" smtClean="0">
                <a:solidFill>
                  <a:srgbClr val="000000"/>
                </a:solidFill>
                <a:latin typeface="Arial"/>
              </a:rPr>
              <a:t> #2: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28800" y="3530600"/>
            <a:ext cx="359072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連續 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100 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盤除霜時間超過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3.5 </a:t>
            </a:r>
            <a:r>
              <a:rPr lang="zh-TW" altLang="en-US" sz="1810" b="1" dirty="0">
                <a:solidFill>
                  <a:srgbClr val="000000"/>
                </a:solidFill>
                <a:latin typeface="Arial"/>
              </a:rPr>
              <a:t>分鐘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828800" y="3848100"/>
            <a:ext cx="714298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900"/>
              </a:lnSpc>
              <a:tabLst>
                <a:tab pos="2921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在連續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3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盤除霜時間超過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3.5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 分鐘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主電子板會記錄安全極限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#2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在記憶體內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b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16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直到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100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盤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除霜時間超過</a:t>
            </a:r>
            <a:r>
              <a:rPr lang="en-US" altLang="zh-TW" sz="1606" dirty="0">
                <a:solidFill>
                  <a:srgbClr val="000000"/>
                </a:solidFill>
                <a:latin typeface="Arial"/>
                <a:cs typeface="Arial"/>
              </a:rPr>
              <a:t> 3.5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 分鐘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後</a:t>
            </a:r>
            <a:r>
              <a:rPr lang="zh-TW" altLang="en-US" sz="1606" dirty="0">
                <a:solidFill>
                  <a:srgbClr val="000000"/>
                </a:solidFill>
                <a:latin typeface="Arial"/>
                <a:cs typeface="Arial"/>
              </a:rPr>
              <a:t>才會自動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關機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92100" algn="l"/>
              </a:tabLst>
              <a:defRPr/>
            </a:pP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98500" y="4991100"/>
            <a:ext cx="853278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注意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: 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安全極限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#1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或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#2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被記錄在主電子板的記憶體內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直到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100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盤連續正常製冰周期或直到另一個安全</a:t>
            </a:r>
            <a:endParaRPr lang="en-US" altLang="zh-TW" sz="1414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600"/>
              </a:lnSpc>
            </a:pP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極限條件已經顯示</a:t>
            </a:r>
            <a:endParaRPr lang="zh-TW" altLang="en-US" sz="1600" dirty="0"/>
          </a:p>
          <a:p>
            <a:pPr>
              <a:lnSpc>
                <a:spcPts val="1600"/>
              </a:lnSpc>
            </a:pPr>
            <a:endParaRPr lang="en-US" altLang="zh-TW" sz="1414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600"/>
              </a:lnSpc>
            </a:pPr>
            <a:endParaRPr lang="zh-TW" altLang="en-US" sz="1414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8500" y="5626100"/>
            <a:ext cx="8226611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要檢查記憶體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將製冰機關機後再開機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然後在機器啟動前檢視主電子板上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altLang="zh-TW" sz="1414" b="1" i="1" dirty="0" smtClean="0">
                <a:solidFill>
                  <a:srgbClr val="000000"/>
                </a:solidFill>
                <a:latin typeface="Arial"/>
              </a:rPr>
              <a:t>SL1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次或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414" b="1" i="1" dirty="0" smtClean="0">
                <a:solidFill>
                  <a:srgbClr val="000000"/>
                </a:solidFill>
                <a:latin typeface="Arial"/>
              </a:rPr>
              <a:t>SL2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29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98500" y="6273800"/>
            <a:ext cx="443551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在機器啟動前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你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也可以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檢視維修指示燈閃爍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次或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462947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安全極限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#3, 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水量損耗安全保護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038600" y="876300"/>
            <a:ext cx="79028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1 	2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1414" b="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60800" y="1206500"/>
            <a:ext cx="103874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排水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均壓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35400" y="1485900"/>
            <a:ext cx="106760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	5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86400" y="9017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3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181600" y="1206500"/>
            <a:ext cx="647613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 預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120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56200" y="1638300"/>
            <a:ext cx="1072409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第一次製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  <a:b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	60 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秒</a:t>
            </a:r>
            <a:endParaRPr lang="en-US" altLang="zh-TW" sz="1414" b="1" dirty="0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43500" y="2070100"/>
            <a:ext cx="66364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以後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31000" y="901700"/>
            <a:ext cx="136256" cy="4199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smtClean="0">
                <a:solidFill>
                  <a:srgbClr val="000000"/>
                </a:solidFill>
                <a:latin typeface="Times New Roman"/>
              </a:rPr>
              <a:t>4 </a:t>
            </a:r>
          </a:p>
          <a:p>
            <a:pPr>
              <a:lnSpc>
                <a:spcPts val="1600"/>
              </a:lnSpc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527800" y="1219200"/>
            <a:ext cx="4071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製冰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248400" y="1498600"/>
            <a:ext cx="1131720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6700" algn="l"/>
              </a:tabLst>
              <a:defRPr/>
            </a:pPr>
            <a:r>
              <a:rPr lang="zh-TW" altLang="en-US" sz="1414" b="1" dirty="0">
                <a:solidFill>
                  <a:srgbClr val="000000"/>
                </a:solidFill>
                <a:latin typeface="Times New Roman"/>
              </a:rPr>
              <a:t>除霜浮球開關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zh-TW" altLang="en-US" sz="1414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95190" y="1755318"/>
            <a:ext cx="116378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(60 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分鐘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zh-TW" altLang="en-US" sz="1414" b="1" dirty="0" smtClean="0">
                <a:solidFill>
                  <a:srgbClr val="000000"/>
                </a:solidFill>
                <a:latin typeface="Times New Roman"/>
              </a:rPr>
              <a:t>最長</a:t>
            </a:r>
            <a:r>
              <a:rPr lang="en-US" altLang="zh-TW" sz="1414" b="1" dirty="0" smtClean="0">
                <a:solidFill>
                  <a:srgbClr val="000000"/>
                </a:solidFill>
                <a:latin typeface="Times New Roman"/>
              </a:rPr>
              <a:t>)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16300" y="2411118"/>
            <a:ext cx="5307543" cy="5570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在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分鐘後進入製冰週期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假如除霜浮球開關</a:t>
            </a:r>
            <a:r>
              <a:rPr lang="zh-TW" altLang="en-US" sz="1810" b="1" dirty="0">
                <a:solidFill>
                  <a:srgbClr val="000000"/>
                </a:solidFill>
                <a:latin typeface="Arial"/>
              </a:rPr>
              <a:t>仍然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處在</a:t>
            </a:r>
            <a:endParaRPr lang="en-US" altLang="zh-TW" sz="181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zh-TW" altLang="en-US" sz="1810" b="1" dirty="0">
                <a:solidFill>
                  <a:srgbClr val="000000"/>
                </a:solidFill>
                <a:latin typeface="Arial"/>
              </a:rPr>
              <a:t>低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位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( 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一直導</a:t>
            </a:r>
            <a:r>
              <a:rPr lang="zh-TW" altLang="en-US" sz="1810" b="1" dirty="0">
                <a:solidFill>
                  <a:srgbClr val="000000"/>
                </a:solidFill>
                <a:latin typeface="Arial"/>
              </a:rPr>
              <a:t>通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 ，機器將進入以下狀況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:</a:t>
            </a:r>
            <a:endParaRPr lang="zh-TW" altLang="en-US" sz="181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416300" y="36449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759200" y="3644900"/>
            <a:ext cx="1574149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顯示安全極限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 #3.</a:t>
            </a: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416300" y="38862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dirty="0" smtClean="0">
                <a:latin typeface="Arial"/>
                <a:cs typeface="Arial"/>
              </a:rPr>
              <a:t>•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759200" y="3886200"/>
            <a:ext cx="5212966" cy="4942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維修指示燈及主電子板上的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SL1/SL2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會一直閃爍直到機器</a:t>
            </a:r>
            <a:endParaRPr lang="en-US" altLang="zh-TW" sz="1606" dirty="0" smtClean="0">
              <a:solidFill>
                <a:srgbClr val="000000"/>
              </a:solidFill>
              <a:latin typeface="Arial"/>
            </a:endParaRPr>
          </a:p>
          <a:p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重新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啟動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此狀況表示沒有水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3416300" y="46228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759200" y="4622800"/>
            <a:ext cx="310020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在自動關機前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30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分鐘重新啟動機器</a:t>
            </a: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416300" y="48641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3759200" y="4864100"/>
            <a:ext cx="5118389" cy="4942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只在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100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盤連續製冰後自動重新啟動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然後保持在關機狀態</a:t>
            </a:r>
            <a:endParaRPr lang="en-US" altLang="zh-TW" sz="1606" dirty="0" smtClean="0">
              <a:solidFill>
                <a:srgbClr val="000000"/>
              </a:solidFill>
              <a:latin typeface="Arial"/>
            </a:endParaRPr>
          </a:p>
          <a:p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759200" y="5118100"/>
            <a:ext cx="5770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416300" y="5359400"/>
            <a:ext cx="598881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將機器關機後再開機忽略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30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  <a:cs typeface="Arial"/>
              </a:rPr>
              <a:t>分鐘的延遲時間讓機器重新啟動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42900" algn="l"/>
              </a:tabLst>
              <a:defRPr/>
            </a:pPr>
            <a:endParaRPr lang="zh-TW" altLang="en-US" sz="160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759200" y="5600700"/>
            <a:ext cx="5238614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維修指示燈及主電子板上的 </a:t>
            </a:r>
            <a:r>
              <a:rPr lang="en-US" altLang="zh-TW" sz="1606" b="1" dirty="0" smtClean="0">
                <a:solidFill>
                  <a:srgbClr val="000000"/>
                </a:solidFill>
                <a:latin typeface="Arial"/>
              </a:rPr>
              <a:t>SL1/SL2 </a:t>
            </a:r>
            <a:r>
              <a:rPr lang="zh-TW" altLang="en-US" sz="1606" b="1" dirty="0" smtClean="0">
                <a:solidFill>
                  <a:srgbClr val="000000"/>
                </a:solidFill>
                <a:latin typeface="Arial"/>
              </a:rPr>
              <a:t>指示燈將閃爍</a:t>
            </a:r>
            <a:r>
              <a:rPr lang="en-US" altLang="zh-TW" sz="1606" b="1" dirty="0" smtClean="0">
                <a:solidFill>
                  <a:srgbClr val="000000"/>
                </a:solidFill>
                <a:latin typeface="Arial"/>
              </a:rPr>
              <a:t> 3</a:t>
            </a:r>
            <a:r>
              <a:rPr lang="zh-TW" altLang="en-US" sz="1606" b="1" dirty="0" smtClean="0">
                <a:solidFill>
                  <a:srgbClr val="000000"/>
                </a:solidFill>
                <a:latin typeface="Arial"/>
              </a:rPr>
              <a:t> 次</a:t>
            </a:r>
            <a:r>
              <a:rPr lang="en-US" altLang="zh-TW" sz="1606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900"/>
              </a:lnSpc>
            </a:pPr>
            <a:endParaRPr lang="zh-TW" altLang="en-US" sz="160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30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0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9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73792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NEO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™ - 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組件辨識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sz="2410" b="1" dirty="0">
              <a:solidFill>
                <a:srgbClr val="212168"/>
              </a:solidFill>
              <a:latin typeface="Verdan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19300" y="1206500"/>
            <a:ext cx="1673889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儲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冰槽滑蓋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59632" y="1574800"/>
            <a:ext cx="2652543" cy="29238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446532">
              <a:lnSpc>
                <a:spcPts val="5700"/>
              </a:lnSpc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製冰格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(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蒸發器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)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</a:rPr>
            </a:b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          浮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球開關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</a:rPr>
            </a:b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    擋冰板 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(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滿冰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) </a:t>
            </a:r>
          </a:p>
          <a:p>
            <a:pPr indent="446532">
              <a:lnSpc>
                <a:spcPts val="5700"/>
              </a:lnSpc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27199" y="4114800"/>
            <a:ext cx="1784009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     控制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面板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19300" y="4826000"/>
            <a:ext cx="150522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     可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拆式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	 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  框架</a:t>
            </a:r>
            <a:endParaRPr lang="en-US" altLang="zh-TW" sz="2014" dirty="0" smtClean="0">
              <a:solidFill>
                <a:srgbClr val="001F5F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36800" y="5867400"/>
            <a:ext cx="112370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空氣濾網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45155" y="6162352"/>
            <a:ext cx="11285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i="1" dirty="0" smtClean="0">
                <a:solidFill>
                  <a:srgbClr val="001F5F"/>
                </a:solidFill>
                <a:latin typeface="Verdana"/>
              </a:rPr>
              <a:t>(</a:t>
            </a:r>
            <a:r>
              <a:rPr lang="zh-TW" altLang="en-US" sz="1210" i="1" dirty="0" smtClean="0">
                <a:solidFill>
                  <a:srgbClr val="001F5F"/>
                </a:solidFill>
                <a:latin typeface="Verdana"/>
              </a:rPr>
              <a:t>不需工具</a:t>
            </a:r>
            <a:r>
              <a:rPr lang="zh-TW" altLang="en-US" sz="1210" i="1" dirty="0">
                <a:solidFill>
                  <a:srgbClr val="001F5F"/>
                </a:solidFill>
                <a:latin typeface="Verdana"/>
              </a:rPr>
              <a:t>拆卸</a:t>
            </a:r>
            <a:r>
              <a:rPr lang="en-US" altLang="zh-TW" sz="1210" i="1" dirty="0" smtClean="0">
                <a:solidFill>
                  <a:srgbClr val="001F5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0200" y="64770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Arial"/>
              </a:rPr>
              <a:t>4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19130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smtClean="0">
                <a:solidFill>
                  <a:srgbClr val="212168"/>
                </a:solidFill>
                <a:latin typeface="Verdana"/>
              </a:rPr>
              <a:t>Safety Limit </a:t>
            </a:r>
          </a:p>
          <a:p>
            <a:pPr>
              <a:lnSpc>
                <a:spcPts val="2100"/>
              </a:lnSpc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009900" y="762000"/>
            <a:ext cx="4477188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維修指示燈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/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LED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 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  <a:cs typeface="Verdana"/>
              </a:rPr>
              <a:t>燈號</a:t>
            </a:r>
            <a:endParaRPr lang="en-US" altLang="zh-TW" sz="2410" dirty="0">
              <a:solidFill>
                <a:srgbClr val="ED1B2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sz="2410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54300" y="1828800"/>
            <a:ext cx="181140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b="1" smtClean="0">
                <a:solidFill>
                  <a:srgbClr val="FFFFFF"/>
                </a:solidFill>
                <a:latin typeface="Verdana"/>
              </a:rPr>
              <a:t>D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4365104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48064" y="3356992"/>
            <a:ext cx="1008112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19130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smtClean="0">
                <a:solidFill>
                  <a:srgbClr val="212168"/>
                </a:solidFill>
                <a:latin typeface="Verdana"/>
              </a:rPr>
              <a:t>Safety Limit </a:t>
            </a:r>
          </a:p>
          <a:p>
            <a:pPr>
              <a:lnSpc>
                <a:spcPts val="2100"/>
              </a:lnSpc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009900" y="762000"/>
            <a:ext cx="4618893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維修指示燈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/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LED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 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  <a:cs typeface="Verdana"/>
              </a:rPr>
              <a:t>燈號</a:t>
            </a:r>
            <a:endParaRPr lang="en-US" altLang="zh-TW" sz="2410" dirty="0">
              <a:solidFill>
                <a:srgbClr val="ED1B2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sz="2410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54300" y="1816100"/>
            <a:ext cx="31098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說明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48300" y="1816100"/>
            <a:ext cx="1008289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電子板</a:t>
            </a:r>
            <a:r>
              <a:rPr lang="en-US" altLang="zh-TW" sz="1210" b="1" dirty="0" smtClean="0">
                <a:solidFill>
                  <a:srgbClr val="FFFFFF"/>
                </a:solidFill>
                <a:latin typeface="Verdana"/>
              </a:rPr>
              <a:t> LED</a:t>
            </a:r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燈</a:t>
            </a: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37400" y="1816100"/>
            <a:ext cx="777457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維修</a:t>
            </a:r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指示燈</a:t>
            </a: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48300" y="2006600"/>
            <a:ext cx="596317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主電子板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37400" y="2006600"/>
            <a:ext cx="713337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 smtClean="0">
                <a:solidFill>
                  <a:srgbClr val="FFFFFF"/>
                </a:solidFill>
                <a:latin typeface="Verdana"/>
              </a:rPr>
              <a:t>操作者介面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4300" y="2235200"/>
            <a:ext cx="2293898" cy="2471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#2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>
                <a:solidFill>
                  <a:srgbClr val="FFFFFF"/>
                </a:solidFill>
                <a:latin typeface="Verdana"/>
              </a:rPr>
              <a:t>除霜時間過長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1114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37400" y="2362200"/>
            <a:ext cx="1125308" cy="4201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i="1" dirty="0" smtClean="0">
                <a:solidFill>
                  <a:srgbClr val="000000"/>
                </a:solidFill>
                <a:latin typeface="Verdana"/>
              </a:rPr>
              <a:t>維修扳手將在</a:t>
            </a:r>
            <a:r>
              <a:rPr lang="en-US" altLang="zh-TW" sz="910" i="1" dirty="0" smtClean="0">
                <a:solidFill>
                  <a:srgbClr val="000000"/>
                </a:solidFill>
                <a:latin typeface="Verdana"/>
              </a:rPr>
              <a:t>75</a:t>
            </a:r>
            <a:r>
              <a:rPr lang="zh-TW" altLang="en-US" sz="910" i="1" dirty="0" smtClean="0">
                <a:solidFill>
                  <a:srgbClr val="000000"/>
                </a:solidFill>
                <a:latin typeface="Verdana"/>
              </a:rPr>
              <a:t>盤</a:t>
            </a:r>
            <a:endParaRPr lang="en-US" altLang="zh-TW" sz="910" i="1" dirty="0" smtClean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除霜</a:t>
            </a:r>
            <a:r>
              <a:rPr lang="zh-TW" altLang="en-US" sz="910" i="1" dirty="0" smtClean="0">
                <a:solidFill>
                  <a:srgbClr val="000000"/>
                </a:solidFill>
                <a:latin typeface="Verdana"/>
              </a:rPr>
              <a:t>時間超過</a:t>
            </a:r>
            <a:r>
              <a:rPr lang="en-US" altLang="zh-TW" sz="910" i="1" dirty="0" smtClean="0">
                <a:solidFill>
                  <a:srgbClr val="000000"/>
                </a:solidFill>
                <a:latin typeface="Verdana"/>
              </a:rPr>
              <a:t>3.5</a:t>
            </a:r>
            <a:r>
              <a:rPr lang="zh-TW" altLang="en-US" sz="910" i="1" dirty="0" smtClean="0">
                <a:solidFill>
                  <a:srgbClr val="000000"/>
                </a:solidFill>
                <a:latin typeface="Verdana"/>
              </a:rPr>
              <a:t>分鐘</a:t>
            </a:r>
            <a:endParaRPr lang="en-US" altLang="zh-TW" sz="910" i="1" dirty="0" smtClean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後</a:t>
            </a:r>
            <a:r>
              <a:rPr lang="zh-TW" altLang="en-US" sz="910" i="1" dirty="0" smtClean="0">
                <a:solidFill>
                  <a:srgbClr val="000000"/>
                </a:solidFill>
                <a:latin typeface="Verdana"/>
              </a:rPr>
              <a:t>一直閃爍</a:t>
            </a:r>
            <a:endParaRPr lang="zh-TW" altLang="en-US" sz="91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137400" y="2501900"/>
            <a:ext cx="4167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i="1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54300" y="2603500"/>
            <a:ext cx="2058256" cy="1547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 3 </a:t>
            </a:r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分鐘</a:t>
            </a:r>
            <a:endParaRPr lang="zh-TW" altLang="en-US" sz="1006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654300" y="2755900"/>
            <a:ext cx="4488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1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654300" y="3124200"/>
            <a:ext cx="224099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006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1006" b="1" i="1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100 </a:t>
            </a:r>
            <a:r>
              <a:rPr lang="zh-TW" altLang="en-US" sz="1006" b="1" i="1" dirty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1006" b="1" i="1" dirty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1006" b="1" i="1" dirty="0">
                <a:solidFill>
                  <a:srgbClr val="FFFFFF"/>
                </a:solidFill>
                <a:latin typeface="Verdana"/>
              </a:rPr>
              <a:t>分鐘</a:t>
            </a:r>
          </a:p>
          <a:p>
            <a:pPr>
              <a:lnSpc>
                <a:spcPts val="1200"/>
              </a:lnSpc>
            </a:pP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200"/>
              </a:lnSpc>
            </a:pPr>
            <a:endParaRPr lang="zh-TW" altLang="en-US" sz="1006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55600" y="3861048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5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19130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smtClean="0">
                <a:solidFill>
                  <a:srgbClr val="212168"/>
                </a:solidFill>
                <a:latin typeface="Verdana"/>
              </a:rPr>
              <a:t>Safety Limit </a:t>
            </a:r>
          </a:p>
          <a:p>
            <a:pPr>
              <a:lnSpc>
                <a:spcPts val="2100"/>
              </a:lnSpc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009900" y="762000"/>
            <a:ext cx="4618893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維修指示燈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/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LED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 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  <a:cs typeface="Verdana"/>
              </a:rPr>
              <a:t>燈號</a:t>
            </a:r>
            <a:endParaRPr lang="en-US" altLang="zh-TW" sz="2410" dirty="0">
              <a:solidFill>
                <a:srgbClr val="ED1B2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sz="2410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54300" y="1816100"/>
            <a:ext cx="310983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說明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48300" y="1816100"/>
            <a:ext cx="1008289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電子板</a:t>
            </a:r>
            <a:r>
              <a:rPr lang="en-US" altLang="zh-TW" sz="1210" b="1" dirty="0">
                <a:solidFill>
                  <a:srgbClr val="FFFFFF"/>
                </a:solidFill>
                <a:latin typeface="Verdana"/>
              </a:rPr>
              <a:t> LED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燈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37400" y="1816100"/>
            <a:ext cx="777457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維修指示燈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48300" y="2006600"/>
            <a:ext cx="610745" cy="2800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910" b="1" i="1" dirty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主電子板</a:t>
            </a:r>
            <a:r>
              <a:rPr lang="en-US" altLang="zh-TW" sz="910" b="1" i="1" dirty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  <a:p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37400" y="2006600"/>
            <a:ext cx="713337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操作者介面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4300" y="2260600"/>
            <a:ext cx="147957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414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#3 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 smtClean="0">
                <a:solidFill>
                  <a:srgbClr val="FFFFFF"/>
                </a:solidFill>
                <a:latin typeface="Verdana"/>
              </a:rPr>
              <a:t>水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414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54300" y="2451100"/>
            <a:ext cx="251992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在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4</a:t>
            </a:r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分鐘的製冰時間之後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,</a:t>
            </a:r>
            <a:r>
              <a:rPr lang="zh-TW" altLang="en-US" sz="1006" b="1" i="1" dirty="0" smtClean="0">
                <a:solidFill>
                  <a:srgbClr val="FFFFFF"/>
                </a:solidFill>
                <a:latin typeface="Verdana"/>
              </a:rPr>
              <a:t>浮球開關仍在低位</a:t>
            </a:r>
            <a:r>
              <a:rPr lang="en-US" altLang="zh-TW" sz="1006" b="1" i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200"/>
              </a:lnSpc>
            </a:pPr>
            <a:endParaRPr lang="zh-TW" altLang="en-US" sz="1006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33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55600" y="3861048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19130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2410" b="1" smtClean="0">
                <a:solidFill>
                  <a:srgbClr val="212168"/>
                </a:solidFill>
                <a:latin typeface="Verdana"/>
              </a:rPr>
              <a:t>Safety Limit </a:t>
            </a:r>
          </a:p>
          <a:p>
            <a:pPr>
              <a:lnSpc>
                <a:spcPts val="2100"/>
              </a:lnSpc>
            </a:pPr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120900" y="762000"/>
            <a:ext cx="4618893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維修指示燈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/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LED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 </a:t>
            </a:r>
            <a:r>
              <a:rPr lang="zh-TW" altLang="en-US" sz="2410" dirty="0">
                <a:solidFill>
                  <a:srgbClr val="ED1B2D"/>
                </a:solidFill>
                <a:latin typeface="Verdana"/>
                <a:cs typeface="Verdana"/>
              </a:rPr>
              <a:t>燈號</a:t>
            </a:r>
            <a:endParaRPr lang="en-US" altLang="zh-TW" sz="2410" dirty="0">
              <a:solidFill>
                <a:srgbClr val="ED1B2D"/>
              </a:solidFill>
              <a:latin typeface="Verdana"/>
              <a:ea typeface="Verdana"/>
              <a:cs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sz="2410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95400" y="1219200"/>
            <a:ext cx="310983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說明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37100" y="1219200"/>
            <a:ext cx="1474763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　　　電子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板</a:t>
            </a:r>
            <a:r>
              <a:rPr lang="en-US" altLang="zh-TW" sz="1210" b="1" dirty="0">
                <a:solidFill>
                  <a:srgbClr val="FFFFFF"/>
                </a:solidFill>
                <a:latin typeface="Verdana"/>
              </a:rPr>
              <a:t> LED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燈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19900" y="1219200"/>
            <a:ext cx="1088439" cy="3724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　　維修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指示燈</a:t>
            </a:r>
          </a:p>
          <a:p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37100" y="1409700"/>
            <a:ext cx="1181414" cy="4201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b="1" i="1" dirty="0" smtClean="0">
                <a:solidFill>
                  <a:srgbClr val="FFFFFF"/>
                </a:solidFill>
                <a:latin typeface="Verdana"/>
              </a:rPr>
              <a:t>　　　　　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主電子板</a:t>
            </a:r>
            <a:r>
              <a:rPr lang="en-US" altLang="zh-TW" sz="910" b="1" i="1" dirty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  <a:p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  <a:p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19900" y="1409700"/>
            <a:ext cx="1064394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b="1" i="1" dirty="0" smtClean="0">
                <a:solidFill>
                  <a:srgbClr val="FFFFFF"/>
                </a:solidFill>
                <a:latin typeface="Verdana"/>
              </a:rPr>
              <a:t>　　　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操作者介面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95400" y="1752600"/>
            <a:ext cx="22089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#1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 smtClean="0">
                <a:solidFill>
                  <a:srgbClr val="FFFFFF"/>
                </a:solidFill>
                <a:latin typeface="Verdana"/>
              </a:rPr>
              <a:t>除霜時間過長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6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95400" y="2057400"/>
            <a:ext cx="2553584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210" b="1" i="1" dirty="0" smtClean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1210" b="1" i="1" dirty="0" smtClean="0">
                <a:solidFill>
                  <a:srgbClr val="FFFFFF"/>
                </a:solidFill>
                <a:latin typeface="Verdana"/>
              </a:rPr>
              <a:t>  3 </a:t>
            </a:r>
            <a:r>
              <a:rPr lang="zh-TW" altLang="en-US" sz="1210" b="1" i="1" dirty="0" smtClean="0">
                <a:solidFill>
                  <a:srgbClr val="FFFFFF"/>
                </a:solidFill>
                <a:latin typeface="Verdana"/>
              </a:rPr>
              <a:t>盤製冰時間超過</a:t>
            </a:r>
            <a:r>
              <a:rPr lang="en-US" altLang="zh-TW" sz="1210" b="1" i="1" dirty="0" smtClean="0">
                <a:solidFill>
                  <a:srgbClr val="FFFFFF"/>
                </a:solidFill>
                <a:latin typeface="Verdana"/>
              </a:rPr>
              <a:t> 60</a:t>
            </a:r>
            <a:r>
              <a:rPr lang="zh-TW" altLang="en-US" sz="1210" b="1" i="1" dirty="0" smtClean="0">
                <a:solidFill>
                  <a:srgbClr val="FFFFFF"/>
                </a:solidFill>
                <a:latin typeface="Verdana"/>
              </a:rPr>
              <a:t> 分鐘</a:t>
            </a:r>
            <a:r>
              <a:rPr lang="en-US" altLang="zh-TW" sz="1210" b="1" i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500"/>
              </a:lnSpc>
            </a:pPr>
            <a:endParaRPr lang="zh-TW" altLang="en-US" sz="12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95400" y="2692400"/>
            <a:ext cx="251511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</a:t>
            </a:r>
            <a:r>
              <a:rPr lang="zh-TW" altLang="en-US" sz="1210" b="1" i="1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210" b="1" i="1" dirty="0" smtClean="0">
                <a:solidFill>
                  <a:srgbClr val="FFFFFF"/>
                </a:solidFill>
                <a:latin typeface="Verdana"/>
              </a:rPr>
              <a:t>6 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盤製冰時間超過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60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 分鐘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en-US" altLang="zh-TW" sz="12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295400" y="3352800"/>
            <a:ext cx="241893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#2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114" b="1" i="1" dirty="0">
                <a:solidFill>
                  <a:srgbClr val="FFFFFF"/>
                </a:solidFill>
                <a:latin typeface="Verdana"/>
              </a:rPr>
              <a:t>((</a:t>
            </a:r>
            <a:r>
              <a:rPr lang="zh-TW" altLang="en-US" sz="1114" b="1" i="1" dirty="0">
                <a:solidFill>
                  <a:srgbClr val="FFFFFF"/>
                </a:solidFill>
                <a:latin typeface="Verdana"/>
              </a:rPr>
              <a:t>除霜時間過</a:t>
            </a:r>
            <a:r>
              <a:rPr lang="zh-TW" altLang="en-US" sz="1114" b="1" i="1" dirty="0" smtClean="0">
                <a:solidFill>
                  <a:srgbClr val="FFFFFF"/>
                </a:solidFill>
                <a:latin typeface="Verdana"/>
              </a:rPr>
              <a:t>長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414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42914" y="3359638"/>
            <a:ext cx="1538883" cy="6565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維修扳手將在</a:t>
            </a:r>
            <a:r>
              <a:rPr lang="en-US" altLang="zh-TW" sz="1200" i="1" dirty="0">
                <a:solidFill>
                  <a:srgbClr val="000000"/>
                </a:solidFill>
                <a:latin typeface="Verdana"/>
              </a:rPr>
              <a:t>75</a:t>
            </a: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盤</a:t>
            </a:r>
            <a:endParaRPr lang="en-US" altLang="zh-TW" sz="1200" i="1" dirty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除霜時間超過</a:t>
            </a:r>
            <a:r>
              <a:rPr lang="en-US" altLang="zh-TW" sz="1200" i="1" dirty="0">
                <a:solidFill>
                  <a:srgbClr val="000000"/>
                </a:solidFill>
                <a:latin typeface="Verdana"/>
              </a:rPr>
              <a:t>3.5</a:t>
            </a: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分鐘</a:t>
            </a:r>
            <a:endParaRPr lang="en-US" altLang="zh-TW" sz="1200" i="1" dirty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後一直</a:t>
            </a:r>
            <a:r>
              <a:rPr lang="zh-TW" altLang="en-US" sz="1200" i="1" dirty="0" smtClean="0">
                <a:solidFill>
                  <a:srgbClr val="000000"/>
                </a:solidFill>
                <a:latin typeface="Verdana"/>
              </a:rPr>
              <a:t>閃爍</a:t>
            </a:r>
            <a:endParaRPr lang="zh-TW" altLang="en-US" sz="120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8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295400" y="3670300"/>
            <a:ext cx="24654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3 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分鐘</a:t>
            </a:r>
          </a:p>
          <a:p>
            <a:pPr>
              <a:lnSpc>
                <a:spcPts val="1400"/>
              </a:lnSpc>
            </a:pPr>
            <a:r>
              <a:rPr lang="en-US" altLang="zh-TW" sz="12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45300" y="3632200"/>
            <a:ext cx="6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en-US" altLang="zh-TW" sz="910" i="1" dirty="0" smtClean="0">
              <a:solidFill>
                <a:srgbClr val="000000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zh-TW" altLang="en-US" sz="91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95400" y="4356100"/>
            <a:ext cx="2531142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連續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100 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分鐘</a:t>
            </a:r>
          </a:p>
          <a:p>
            <a:pPr>
              <a:lnSpc>
                <a:spcPts val="1400"/>
              </a:lnSpc>
            </a:pP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95400" y="5016500"/>
            <a:ext cx="163987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10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10" b="1" dirty="0" smtClean="0">
                <a:solidFill>
                  <a:srgbClr val="FFFFFF"/>
                </a:solidFill>
                <a:latin typeface="Verdana"/>
              </a:rPr>
              <a:t> #3 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>
                <a:solidFill>
                  <a:srgbClr val="FFFFFF"/>
                </a:solidFill>
                <a:latin typeface="Verdana"/>
              </a:rPr>
              <a:t>水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414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295400" y="5207000"/>
            <a:ext cx="3018455" cy="577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在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4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分鐘的製冰時間之後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,</a:t>
            </a:r>
            <a:r>
              <a:rPr lang="zh-TW" altLang="en-US" sz="1210" b="1" i="1" dirty="0">
                <a:solidFill>
                  <a:srgbClr val="FFFFFF"/>
                </a:solidFill>
                <a:latin typeface="Verdana"/>
              </a:rPr>
              <a:t>浮球開關仍在低位</a:t>
            </a:r>
            <a:r>
              <a:rPr lang="en-US" altLang="zh-TW" sz="1210" b="1" i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500"/>
              </a:lnSpc>
            </a:pPr>
            <a:endParaRPr lang="en-US" altLang="zh-TW" sz="1006" b="1" i="1" dirty="0" smtClean="0">
              <a:solidFill>
                <a:srgbClr val="FFFFFF"/>
              </a:solidFill>
              <a:latin typeface="Verdana"/>
            </a:endParaRPr>
          </a:p>
          <a:p>
            <a:pPr>
              <a:lnSpc>
                <a:spcPts val="1500"/>
              </a:lnSpc>
            </a:pP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36600" y="5816600"/>
            <a:ext cx="48923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檢查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記憶體產生何種安全極限</a:t>
            </a:r>
            <a:r>
              <a:rPr lang="en-US" altLang="zh-TW" sz="1600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將製冰機關機後再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開機 </a:t>
            </a:r>
            <a:r>
              <a:rPr lang="en-US" altLang="zh-TW" sz="1600" i="1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altLang="zh-TW" sz="1606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36600" y="6057900"/>
            <a:ext cx="757579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606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在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機器啟動前檢視主電子板上</a:t>
            </a:r>
            <a:r>
              <a:rPr lang="en-US" altLang="zh-TW" sz="1600" b="1" i="1" dirty="0" smtClean="0">
                <a:solidFill>
                  <a:srgbClr val="000000"/>
                </a:solidFill>
                <a:latin typeface="Arial"/>
              </a:rPr>
              <a:t>SL1</a:t>
            </a:r>
            <a:r>
              <a:rPr lang="en-US" altLang="zh-TW" sz="1600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1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次或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600" b="1" i="1" dirty="0">
                <a:solidFill>
                  <a:srgbClr val="000000"/>
                </a:solidFill>
                <a:latin typeface="Arial"/>
              </a:rPr>
              <a:t>SL2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2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600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或 </a:t>
            </a:r>
            <a:r>
              <a:rPr lang="en-US" altLang="zh-TW" sz="1606" b="1" i="1" dirty="0" smtClean="0">
                <a:solidFill>
                  <a:srgbClr val="000000"/>
                </a:solidFill>
                <a:latin typeface="Arial"/>
              </a:rPr>
              <a:t>SL1&amp;SL2</a:t>
            </a:r>
            <a:r>
              <a:rPr lang="zh-TW" altLang="en-US" sz="1606" i="1" dirty="0" smtClean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6" i="1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zh-TW" altLang="en-US" sz="1606" i="1" dirty="0" smtClean="0">
                <a:solidFill>
                  <a:srgbClr val="000000"/>
                </a:solidFill>
                <a:latin typeface="Arial"/>
              </a:rPr>
              <a:t>次</a:t>
            </a:r>
            <a:endParaRPr lang="en-US" altLang="zh-TW" sz="1606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lang="zh-TW" altLang="en-US" sz="1606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34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016000" y="6299200"/>
            <a:ext cx="5770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606" i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sz="1606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36600" y="6591300"/>
            <a:ext cx="407643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606" b="1" i="1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zh-TW" altLang="en-US" sz="1606" i="1" dirty="0" smtClean="0">
                <a:solidFill>
                  <a:srgbClr val="000000"/>
                </a:solidFill>
                <a:latin typeface="Arial"/>
                <a:cs typeface="Arial"/>
              </a:rPr>
              <a:t>在機器開機後維修指示燈閃爍 </a:t>
            </a:r>
            <a:r>
              <a:rPr lang="en-US" altLang="zh-TW" sz="1606" i="1" dirty="0" smtClean="0">
                <a:solidFill>
                  <a:srgbClr val="000000"/>
                </a:solidFill>
                <a:latin typeface="Arial"/>
                <a:cs typeface="Arial"/>
              </a:rPr>
              <a:t>1, 2, </a:t>
            </a:r>
            <a:r>
              <a:rPr lang="zh-TW" altLang="en-US" sz="1606" i="1" dirty="0" smtClean="0">
                <a:solidFill>
                  <a:srgbClr val="000000"/>
                </a:solidFill>
                <a:latin typeface="Arial"/>
                <a:cs typeface="Arial"/>
              </a:rPr>
              <a:t>或 </a:t>
            </a:r>
            <a:r>
              <a:rPr lang="en-US" altLang="zh-TW" sz="1606" i="1" dirty="0" smtClean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zh-TW" altLang="en-US" sz="1606" i="1" dirty="0" smtClean="0">
                <a:solidFill>
                  <a:srgbClr val="000000"/>
                </a:solidFill>
                <a:latin typeface="Arial"/>
                <a:cs typeface="Arial"/>
              </a:rPr>
              <a:t>次</a:t>
            </a:r>
            <a:r>
              <a:rPr lang="en-US" altLang="zh-TW" sz="1606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606" b="1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3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4545" y="5229200"/>
            <a:ext cx="2441374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: </a:t>
            </a: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7561" y="5802852"/>
            <a:ext cx="779700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>
                <a:solidFill>
                  <a:srgbClr val="001F5F"/>
                </a:solidFill>
                <a:latin typeface="Verdana"/>
              </a:rPr>
              <a:t>主</a:t>
            </a:r>
            <a:r>
              <a:rPr lang="zh-TW" altLang="en-US" sz="4006" b="1" dirty="0" smtClean="0">
                <a:solidFill>
                  <a:srgbClr val="001F5F"/>
                </a:solidFill>
                <a:latin typeface="Verdana"/>
              </a:rPr>
              <a:t>電子板測試模式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(Test Mode) </a:t>
            </a: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35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6100" y="762000"/>
            <a:ext cx="2725105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主電子板測試模式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: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6100" y="1104900"/>
            <a:ext cx="737221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810" i="1" dirty="0" smtClean="0">
                <a:solidFill>
                  <a:srgbClr val="ED1B2D"/>
                </a:solidFill>
                <a:latin typeface="Verdana"/>
              </a:rPr>
              <a:t>其主要目的是啟動所有繼電器並製冰一盤</a:t>
            </a:r>
            <a:r>
              <a:rPr lang="en-US" altLang="zh-TW" sz="1810" i="1" dirty="0" smtClean="0">
                <a:solidFill>
                  <a:srgbClr val="ED1B2D"/>
                </a:solidFill>
                <a:latin typeface="Verdana"/>
              </a:rPr>
              <a:t>,</a:t>
            </a:r>
            <a:r>
              <a:rPr lang="zh-TW" altLang="en-US" sz="1810" i="1" dirty="0" smtClean="0">
                <a:solidFill>
                  <a:srgbClr val="ED1B2D"/>
                </a:solidFill>
                <a:latin typeface="Verdana"/>
              </a:rPr>
              <a:t>測試磁簧開關及所有輸出介面</a:t>
            </a:r>
            <a:r>
              <a:rPr lang="en-US" altLang="zh-TW" sz="1810" i="1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sz="1810" i="1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9400" y="1854200"/>
            <a:ext cx="34528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主電子板測試模式執行以下功能約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分鐘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: </a:t>
            </a:r>
          </a:p>
          <a:p>
            <a:pPr>
              <a:lnSpc>
                <a:spcPts val="18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400" y="27178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58800" y="2717800"/>
            <a:ext cx="2239396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啟動主電子板上所有繼電器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9400" y="31115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58800" y="3111500"/>
            <a:ext cx="217367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啟動主電子板上所有指示燈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5003800"/>
            <a:ext cx="2053447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持續按住按鈕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秒鐘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41300" y="5905500"/>
            <a:ext cx="601286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注意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 擋冰板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磁簧開關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可能是打開或關閉狀態下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 smtClean="0">
                <a:solidFill>
                  <a:srgbClr val="000000"/>
                </a:solidFill>
                <a:latin typeface="Arial"/>
              </a:rPr>
              <a:t>這不影響測試模式的進行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7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" y="6350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6100" y="762000"/>
            <a:ext cx="2725105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主電子板測試模式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: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1975" y="1104900"/>
            <a:ext cx="7372211" cy="541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810" i="1" dirty="0">
                <a:solidFill>
                  <a:srgbClr val="ED1B2D"/>
                </a:solidFill>
                <a:latin typeface="Verdana"/>
              </a:rPr>
              <a:t>其主要目的是啟動所有繼電器並製冰一盤</a:t>
            </a:r>
            <a:r>
              <a:rPr lang="en-US" altLang="zh-TW" sz="1810" i="1" dirty="0">
                <a:solidFill>
                  <a:srgbClr val="ED1B2D"/>
                </a:solidFill>
                <a:latin typeface="Verdana"/>
              </a:rPr>
              <a:t>,</a:t>
            </a:r>
            <a:r>
              <a:rPr lang="zh-TW" altLang="en-US" sz="1810" i="1" dirty="0">
                <a:solidFill>
                  <a:srgbClr val="ED1B2D"/>
                </a:solidFill>
                <a:latin typeface="Verdana"/>
              </a:rPr>
              <a:t>測試磁簧開關及所有輸出介面</a:t>
            </a:r>
            <a:r>
              <a:rPr lang="en-US" altLang="zh-TW" sz="1810" i="1" dirty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sz="1810" i="1" dirty="0">
              <a:solidFill>
                <a:srgbClr val="ED1B2D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79400" y="1854200"/>
            <a:ext cx="3340658" cy="4415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主電子板測試模式執行以下功能約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2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分鐘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: </a:t>
            </a:r>
          </a:p>
          <a:p>
            <a:pPr>
              <a:lnSpc>
                <a:spcPts val="18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400" y="27178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79400" y="31115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58800" y="3111500"/>
            <a:ext cx="2173672" cy="4352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啟動主電子板上所有指示燈</a:t>
            </a:r>
          </a:p>
          <a:p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9400" y="34925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58800" y="3492500"/>
            <a:ext cx="2585644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啟動外部操作面板上所有指示燈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800" y="37465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79400" y="4102100"/>
            <a:ext cx="3440044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 分鐘後主電子板將自動初始化並進行一盤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8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製冰週期然後除霜停機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  <a:br>
              <a:rPr lang="en-US" altLang="zh-TW" sz="1414" dirty="0" smtClean="0">
                <a:solidFill>
                  <a:srgbClr val="0D0D0D"/>
                </a:solidFill>
                <a:latin typeface="Verdana"/>
              </a:rPr>
            </a:b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9400" y="5219700"/>
            <a:ext cx="122309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取消測試模式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: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79400" y="5448300"/>
            <a:ext cx="133209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按一下測試按鈕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41300" y="5905500"/>
            <a:ext cx="5913478" cy="83035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注意 </a:t>
            </a: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擋冰板</a:t>
            </a:r>
            <a:r>
              <a:rPr lang="en-US" altLang="zh-TW" sz="1414" i="1" dirty="0">
                <a:solidFill>
                  <a:srgbClr val="000000"/>
                </a:solidFill>
                <a:latin typeface="Arial"/>
              </a:rPr>
              <a:t>/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磁簧開關</a:t>
            </a:r>
            <a:r>
              <a:rPr lang="en-US" altLang="zh-TW" sz="1414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可能是打開或關閉狀態下</a:t>
            </a:r>
            <a:r>
              <a:rPr lang="en-US" altLang="zh-TW" sz="1414" i="1" dirty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i="1" dirty="0">
                <a:solidFill>
                  <a:srgbClr val="000000"/>
                </a:solidFill>
                <a:latin typeface="Arial"/>
              </a:rPr>
              <a:t>這不影響測試模式的進行</a:t>
            </a:r>
            <a:r>
              <a:rPr lang="en-US" altLang="zh-TW" sz="1414" i="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600" dirty="0"/>
          </a:p>
          <a:p>
            <a:pPr>
              <a:lnSpc>
                <a:spcPts val="1600"/>
              </a:lnSpc>
            </a:pPr>
            <a:r>
              <a:rPr lang="en-US" altLang="zh-TW" sz="1414" i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558800" y="2717800"/>
            <a:ext cx="2239396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啟動主電子板上所有繼電器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53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複習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2300" y="1231900"/>
            <a:ext cx="117660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110" b="1" dirty="0">
                <a:solidFill>
                  <a:srgbClr val="0D0D0D"/>
                </a:solidFill>
                <a:latin typeface="Verdana"/>
              </a:rPr>
              <a:t>故障排除</a:t>
            </a:r>
            <a:r>
              <a:rPr lang="en-US" altLang="zh-TW" sz="2110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24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300" y="1879600"/>
            <a:ext cx="135293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2110" dirty="0">
                <a:solidFill>
                  <a:srgbClr val="0D0D0D"/>
                </a:solidFill>
                <a:latin typeface="Verdana"/>
                <a:cs typeface="Arial"/>
              </a:rPr>
              <a:t>安全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  <a:cs typeface="Arial"/>
              </a:rPr>
              <a:t>極限</a:t>
            </a:r>
            <a:endParaRPr lang="en-US" altLang="zh-TW" sz="2110" dirty="0" smtClean="0">
              <a:solidFill>
                <a:srgbClr val="0D0D0D"/>
              </a:solidFill>
              <a:latin typeface="Verdana"/>
              <a:cs typeface="Arial"/>
            </a:endParaRPr>
          </a:p>
          <a:p>
            <a:pPr>
              <a:lnSpc>
                <a:spcPts val="24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2300" y="2514600"/>
            <a:ext cx="253114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  <a:cs typeface="Arial"/>
              </a:rPr>
              <a:t>主電子板測試模式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4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38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4419600"/>
            <a:ext cx="2197718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zh-TW" altLang="en-US" sz="3610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: </a:t>
            </a:r>
          </a:p>
          <a:p>
            <a:pPr>
              <a:lnSpc>
                <a:spcPts val="4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1200" y="4940300"/>
            <a:ext cx="3864841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610" b="1" dirty="0" smtClean="0">
                <a:solidFill>
                  <a:srgbClr val="001F5F"/>
                </a:solidFill>
                <a:latin typeface="Verdana"/>
              </a:rPr>
              <a:t>診斷製冰機不運轉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400"/>
              </a:lnSpc>
            </a:pPr>
            <a:endParaRPr lang="zh-TW" altLang="en-US" sz="3610" b="1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39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7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300" y="762000"/>
            <a:ext cx="258404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診斷製冰機不運轉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500" y="1295400"/>
            <a:ext cx="4855496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1.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確認電源電壓供應至製冰機且電源保險絲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/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無熔絲開關正常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500" y="15367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12900" y="1879600"/>
            <a:ext cx="262251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>
                <a:solidFill>
                  <a:srgbClr val="FFFFFF"/>
                </a:solidFill>
                <a:latin typeface="Arial"/>
              </a:rPr>
              <a:t>電線</a:t>
            </a:r>
            <a:r>
              <a:rPr lang="en-US" altLang="zh-TW" sz="1810" dirty="0" smtClean="0">
                <a:solidFill>
                  <a:srgbClr val="FFFFFF"/>
                </a:solidFill>
                <a:latin typeface="Arial"/>
              </a:rPr>
              <a:t> # 14 (L1) </a:t>
            </a:r>
            <a:r>
              <a:rPr lang="zh-TW" altLang="en-US" sz="1810" dirty="0">
                <a:solidFill>
                  <a:srgbClr val="FFFFFF"/>
                </a:solidFill>
                <a:latin typeface="Arial"/>
              </a:rPr>
              <a:t>及</a:t>
            </a:r>
            <a:r>
              <a:rPr lang="en-US" altLang="zh-TW" sz="1810" dirty="0" smtClean="0">
                <a:solidFill>
                  <a:srgbClr val="FFFFFF"/>
                </a:solidFill>
                <a:latin typeface="Arial"/>
              </a:rPr>
              <a:t> #2 (L2)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40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587500" y="6489700"/>
            <a:ext cx="43922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注意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打開電氣箱便於檢測主電子板上輸入電壓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44911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組件辨識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905500" y="1066800"/>
            <a:ext cx="60753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上蓋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16600" y="1574800"/>
            <a:ext cx="163987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43000" algn="l"/>
              </a:tabLst>
              <a:defRPr/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抽水泵浦水管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430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740400" y="2387600"/>
            <a:ext cx="163987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93800" algn="l"/>
              </a:tabLst>
              <a:defRPr/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感溫式膨脹閥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938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81700" y="3213100"/>
            <a:ext cx="138178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系統修理閥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81700" y="4033520"/>
            <a:ext cx="112370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抽水泵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浦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689600" y="4533900"/>
            <a:ext cx="2971967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r>
              <a:rPr lang="zh-TW" altLang="en-US" sz="2014" dirty="0" smtClean="0">
                <a:solidFill>
                  <a:srgbClr val="001F5F"/>
                </a:solidFill>
                <a:latin typeface="Verdana"/>
              </a:rPr>
              <a:t>進水口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, 3/8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” 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水管牙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zh-TW" altLang="en-US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母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)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</a:b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42000" y="5359400"/>
            <a:ext cx="278601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2400"/>
              </a:lnSpc>
              <a:tabLst>
                <a:tab pos="977900" algn="l"/>
              </a:tabLst>
              <a:defRPr/>
            </a:pPr>
            <a:r>
              <a:rPr lang="zh-TW" altLang="en-US" sz="2014" dirty="0">
                <a:solidFill>
                  <a:srgbClr val="001F5F"/>
                </a:solidFill>
                <a:latin typeface="Verdana"/>
              </a:rPr>
              <a:t>排水口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</a:rPr>
              <a:t>, ½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”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水管牙</a:t>
            </a:r>
            <a:r>
              <a:rPr lang="en-US" altLang="zh-TW" sz="2014" dirty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(</a:t>
            </a:r>
            <a:r>
              <a:rPr lang="zh-TW" altLang="en-US" sz="2014" dirty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母</a:t>
            </a:r>
            <a:r>
              <a:rPr lang="en-US" altLang="zh-TW" sz="2014" dirty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) </a:t>
            </a: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 </a:t>
            </a:r>
            <a:b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</a:br>
            <a:r>
              <a:rPr lang="en-US" altLang="zh-TW" sz="2014" dirty="0" smtClean="0">
                <a:solidFill>
                  <a:srgbClr val="001F5F"/>
                </a:solidFill>
                <a:latin typeface="Verdana"/>
                <a:ea typeface="Verdana"/>
                <a:cs typeface="Verdana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77900" algn="l"/>
              </a:tabLst>
              <a:defRPr/>
            </a:pPr>
            <a:endParaRPr lang="zh-TW" altLang="en-US" sz="2014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2100" y="6400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Arial"/>
              </a:rPr>
              <a:t>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300" y="762000"/>
            <a:ext cx="2587247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診斷製冰機不運轉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500" y="1295400"/>
            <a:ext cx="498533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1.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確認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電源電壓供應至製冰機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且電源保險絲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/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無熔絲開關正常</a:t>
            </a:r>
            <a:endParaRPr lang="zh-TW" altLang="en-US" sz="1600" dirty="0"/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500" y="15367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7500" y="1917700"/>
            <a:ext cx="302647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2.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 確認主電子板上的保險絲是正常的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500" y="2286000"/>
            <a:ext cx="4921219" cy="2153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注意</a:t>
            </a:r>
            <a:r>
              <a:rPr lang="en-US" altLang="zh-TW" sz="1414" i="1" dirty="0" smtClean="0">
                <a:solidFill>
                  <a:srgbClr val="0D0D0D"/>
                </a:solidFill>
                <a:latin typeface="Verdana"/>
              </a:rPr>
              <a:t>: </a:t>
            </a:r>
            <a:r>
              <a:rPr lang="zh-TW" altLang="en-US" sz="1414" i="1" dirty="0" smtClean="0">
                <a:solidFill>
                  <a:srgbClr val="0D0D0D"/>
                </a:solidFill>
                <a:latin typeface="Verdana"/>
              </a:rPr>
              <a:t>只要主電子板上的任何指示燈有亮</a:t>
            </a:r>
            <a:r>
              <a:rPr lang="en-US" altLang="zh-TW" sz="1414" i="1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i="1" dirty="0" smtClean="0">
                <a:solidFill>
                  <a:srgbClr val="0D0D0D"/>
                </a:solidFill>
                <a:latin typeface="Verdana"/>
              </a:rPr>
              <a:t>表示保險絲是正常的</a:t>
            </a:r>
            <a:endParaRPr lang="zh-TW" altLang="en-US" sz="1414" i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012160" y="3573016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8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23751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300" y="762000"/>
            <a:ext cx="2587247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診斷製冰機不運轉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.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500" y="1295400"/>
            <a:ext cx="406681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1.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確認電源電壓供應至製冰機且電源保險絲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/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無熔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絲</a:t>
            </a:r>
            <a:endParaRPr lang="zh-TW" altLang="en-US" sz="1600" dirty="0"/>
          </a:p>
          <a:p>
            <a:pPr>
              <a:lnSpc>
                <a:spcPts val="1600"/>
              </a:lnSpc>
            </a:pPr>
            <a:r>
              <a:rPr lang="zh-TW" altLang="en-US" dirty="0" smtClean="0">
                <a:solidFill>
                  <a:srgbClr val="0D0D0D"/>
                </a:solidFill>
                <a:latin typeface="Verdana"/>
              </a:rPr>
              <a:t>  </a:t>
            </a:r>
            <a:r>
              <a:rPr lang="zh-TW" altLang="en-US" sz="1400" dirty="0" smtClean="0">
                <a:solidFill>
                  <a:srgbClr val="0D0D0D"/>
                </a:solidFill>
                <a:latin typeface="Verdana"/>
              </a:rPr>
              <a:t>開關</a:t>
            </a: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正常</a:t>
            </a:r>
            <a:endParaRPr lang="zh-TW" altLang="en-US" sz="1400" dirty="0"/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500" y="15367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7500" y="1917700"/>
            <a:ext cx="3062633" cy="6251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確認主電子板上的保險絲是正常的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500" y="2286000"/>
            <a:ext cx="4196662" cy="67242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注意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: 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只要主電子板上的任何指示燈有亮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表示</a:t>
            </a:r>
            <a:r>
              <a:rPr lang="zh-TW" altLang="en-US" sz="1414" i="1" dirty="0" smtClean="0">
                <a:solidFill>
                  <a:srgbClr val="0D0D0D"/>
                </a:solidFill>
                <a:latin typeface="Verdana"/>
              </a:rPr>
              <a:t>保險絲</a:t>
            </a:r>
            <a:endParaRPr lang="en-US" altLang="zh-TW" sz="1414" i="1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800"/>
              </a:lnSpc>
            </a:pPr>
            <a:r>
              <a:rPr lang="zh-TW" altLang="en-US" sz="1414" i="1" dirty="0" smtClean="0">
                <a:solidFill>
                  <a:srgbClr val="0D0D0D"/>
                </a:solidFill>
                <a:latin typeface="Verdana"/>
              </a:rPr>
              <a:t>是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正常的</a:t>
            </a:r>
          </a:p>
          <a:p>
            <a:pPr>
              <a:lnSpc>
                <a:spcPts val="1800"/>
              </a:lnSpc>
            </a:pPr>
            <a:endParaRPr lang="zh-TW" altLang="en-US" sz="1414" i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7500" y="2921000"/>
            <a:ext cx="4296048" cy="6251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3.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確認磁簧開關功能正常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磁簧開關故障會錯誤指示儲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冰槽是滿冰狀況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17500" y="3136900"/>
            <a:ext cx="65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79400" y="3822700"/>
            <a:ext cx="420788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" algn="l"/>
                <a:tab pos="215900" algn="l"/>
              </a:tabLst>
              <a:defRPr/>
            </a:pPr>
            <a:r>
              <a:rPr lang="zh-TW" altLang="en-US" sz="1414" i="1" dirty="0" smtClean="0">
                <a:solidFill>
                  <a:srgbClr val="FFFFFF"/>
                </a:solidFill>
                <a:latin typeface="Verdana"/>
              </a:rPr>
              <a:t>注意 </a:t>
            </a: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:  </a:t>
            </a:r>
            <a:r>
              <a:rPr lang="zh-TW" altLang="en-US" sz="1414" i="1" dirty="0" smtClean="0">
                <a:solidFill>
                  <a:srgbClr val="FFFFFF"/>
                </a:solidFill>
                <a:latin typeface="Verdana"/>
              </a:rPr>
              <a:t>測量磁簧開關接頭時</a:t>
            </a: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,</a:t>
            </a:r>
            <a:r>
              <a:rPr lang="zh-TW" altLang="en-US" sz="1414" i="1" dirty="0" smtClean="0">
                <a:solidFill>
                  <a:srgbClr val="FFFFFF"/>
                </a:solidFill>
                <a:latin typeface="Verdana"/>
              </a:rPr>
              <a:t>電表探針請勿插入接頭</a:t>
            </a: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 </a:t>
            </a:r>
            <a:br>
              <a:rPr lang="en-US" altLang="zh-TW" sz="1414" i="1" dirty="0" smtClean="0">
                <a:solidFill>
                  <a:srgbClr val="FFFFFF"/>
                </a:solidFill>
                <a:latin typeface="Verdana"/>
              </a:rPr>
            </a:b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	</a:t>
            </a:r>
            <a:r>
              <a:rPr lang="zh-TW" altLang="en-US" sz="1414" i="1" dirty="0" smtClean="0">
                <a:solidFill>
                  <a:srgbClr val="FFFFFF"/>
                </a:solidFill>
                <a:latin typeface="Verdana"/>
              </a:rPr>
              <a:t>太用力</a:t>
            </a: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,</a:t>
            </a:r>
            <a:r>
              <a:rPr lang="zh-TW" altLang="en-US" sz="1414" i="1" dirty="0" smtClean="0">
                <a:solidFill>
                  <a:srgbClr val="FFFFFF"/>
                </a:solidFill>
                <a:latin typeface="Verdana"/>
              </a:rPr>
              <a:t>當接回接頭時可能導致接觸不良</a:t>
            </a: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 </a:t>
            </a:r>
            <a:br>
              <a:rPr lang="en-US" altLang="zh-TW" sz="1414" i="1" dirty="0" smtClean="0">
                <a:solidFill>
                  <a:srgbClr val="FFFFFF"/>
                </a:solidFill>
                <a:latin typeface="Verdana"/>
              </a:rPr>
            </a:br>
            <a:r>
              <a:rPr lang="en-US" altLang="zh-TW" sz="1414" i="1" dirty="0" smtClean="0">
                <a:solidFill>
                  <a:srgbClr val="FFFFFF"/>
                </a:solidFill>
                <a:latin typeface="Verdana"/>
              </a:rPr>
              <a:t>		</a:t>
            </a:r>
          </a:p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3200" algn="l"/>
                <a:tab pos="215900" algn="l"/>
              </a:tabLst>
              <a:defRPr/>
            </a:pPr>
            <a:endParaRPr lang="zh-TW" altLang="en-US" sz="1414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13300" y="5613400"/>
            <a:ext cx="349615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19300" algn="l"/>
              </a:tabLst>
              <a:defRPr/>
            </a:pPr>
            <a:r>
              <a:rPr lang="zh-TW" altLang="en-US" sz="1606" b="1" dirty="0" smtClean="0">
                <a:solidFill>
                  <a:srgbClr val="FFFFFF"/>
                </a:solidFill>
                <a:latin typeface="Verdana"/>
              </a:rPr>
              <a:t>    擋</a:t>
            </a: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冰板關閉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606" b="1" dirty="0" smtClean="0">
                <a:solidFill>
                  <a:srgbClr val="FFFFFF"/>
                </a:solidFill>
                <a:latin typeface="Verdana"/>
              </a:rPr>
              <a:t>     擋</a:t>
            </a: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冰板關閉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019300" algn="l"/>
              </a:tabLst>
              <a:defRPr/>
            </a:pPr>
            <a:endParaRPr lang="zh-TW" altLang="en-US" sz="16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89500" y="6235700"/>
            <a:ext cx="695703" cy="1547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06" b="1" dirty="0">
                <a:solidFill>
                  <a:srgbClr val="FFFFFF"/>
                </a:solidFill>
                <a:latin typeface="Arial"/>
              </a:rPr>
              <a:t>     主電子板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023100" y="6223000"/>
            <a:ext cx="695703" cy="1547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006" b="1" dirty="0">
                <a:solidFill>
                  <a:srgbClr val="FFFFFF"/>
                </a:solidFill>
                <a:latin typeface="Arial"/>
              </a:rPr>
              <a:t>     主電子板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6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300" y="762000"/>
            <a:ext cx="2587247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診斷製冰機不運轉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500" y="1295400"/>
            <a:ext cx="406681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1.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確認電源電壓供應至製冰機且電源保險絲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/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無熔絲</a:t>
            </a:r>
            <a:endParaRPr lang="zh-TW" altLang="en-US" sz="1600" dirty="0"/>
          </a:p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0D0D0D"/>
                </a:solidFill>
                <a:latin typeface="Verdana"/>
              </a:rPr>
              <a:t>  </a:t>
            </a: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開關正常</a:t>
            </a:r>
            <a:endParaRPr lang="zh-TW" altLang="en-US" sz="1400" dirty="0"/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500" y="15367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7500" y="1917700"/>
            <a:ext cx="302647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確認主電子板上的保險絲是正常的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500" y="2286000"/>
            <a:ext cx="4196662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注意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: 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只要主電子板上的任何指示燈有亮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表示保險絲</a:t>
            </a:r>
            <a:endParaRPr lang="en-US" altLang="zh-TW" sz="1414" i="1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是正常的</a:t>
            </a:r>
          </a:p>
          <a:p>
            <a:pPr>
              <a:lnSpc>
                <a:spcPts val="1800"/>
              </a:lnSpc>
            </a:pPr>
            <a:r>
              <a:rPr lang="en-US" altLang="zh-TW" sz="1414" i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sz="1414" i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7500" y="2921000"/>
            <a:ext cx="4231928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3.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確認磁簧開關功能正常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磁簧開關故障會錯誤指示儲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冰槽是滿冰狀況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17500" y="3136900"/>
            <a:ext cx="65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7500" y="3759200"/>
            <a:ext cx="4533292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4.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確認電源按鍵已按下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按鍵損壞也會造成機器不運轉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43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9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806700" y="762000"/>
            <a:ext cx="1856277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觸控</a:t>
            </a: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按鍵診斷</a:t>
            </a:r>
            <a:endParaRPr lang="en-US" altLang="zh-TW" sz="2410" dirty="0" smtClean="0">
              <a:solidFill>
                <a:srgbClr val="ED1B2D"/>
              </a:solidFill>
              <a:latin typeface="Verdana"/>
            </a:endParaRP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75200" y="3695700"/>
            <a:ext cx="34945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觸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控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</a:t>
            </a:r>
            <a:br>
              <a:rPr lang="en-US" altLang="zh-TW" sz="1006" b="1" dirty="0" smtClean="0">
                <a:solidFill>
                  <a:srgbClr val="FFFFFF"/>
                </a:solidFill>
                <a:latin typeface="Verdana"/>
              </a:rPr>
            </a:b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按鍵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" algn="l"/>
              </a:tabLst>
              <a:defRPr/>
            </a:pP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22400" y="4000500"/>
            <a:ext cx="348973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14700" algn="l"/>
              </a:tabLst>
              <a:defRPr/>
            </a:pPr>
            <a:r>
              <a:rPr lang="en-US" altLang="zh-TW" sz="1114" b="1" dirty="0" smtClean="0">
                <a:solidFill>
                  <a:srgbClr val="000000"/>
                </a:solidFill>
                <a:latin typeface="Arial"/>
              </a:rPr>
              <a:t>0.00 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14700" algn="l"/>
              </a:tabLst>
              <a:defRPr/>
            </a:pPr>
            <a:endParaRPr lang="zh-TW" altLang="en-US" sz="1114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60900" y="4254500"/>
            <a:ext cx="450444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 smtClean="0">
                <a:solidFill>
                  <a:srgbClr val="000000"/>
                </a:solidFill>
                <a:latin typeface="Verdana"/>
              </a:rPr>
              <a:t>    電源按鍵</a:t>
            </a: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99100" y="3708400"/>
            <a:ext cx="2909451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  <a:tab pos="2273300" algn="l"/>
              </a:tabLst>
              <a:defRPr/>
            </a:pP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       線號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   電阻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值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   電阻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值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  <a:tab pos="2273300" algn="l"/>
              </a:tabLst>
              <a:defRPr/>
            </a:pP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99100" y="3848100"/>
            <a:ext cx="2853345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95400" algn="l"/>
                <a:tab pos="2425700" algn="l"/>
              </a:tabLst>
              <a:defRPr/>
            </a:pP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      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主電子</a:t>
            </a: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板接頭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      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未按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   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已按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95400" algn="l"/>
                <a:tab pos="2425700" algn="l"/>
              </a:tabLst>
              <a:defRPr/>
            </a:pPr>
            <a:endParaRPr lang="zh-TW" altLang="en-US" sz="7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99100" y="4127500"/>
            <a:ext cx="291105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26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 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橘色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 導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#2 = 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黃褐色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/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黑色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6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44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572000" y="105273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紅    藍      黑       棕      黃      橘       綠       紫      灰   粉紅 </a:t>
            </a:r>
            <a:r>
              <a:rPr lang="zh-TW" altLang="en-US" sz="800" u="sng" dirty="0" smtClean="0"/>
              <a:t>黃褐</a:t>
            </a:r>
            <a:r>
              <a:rPr lang="en-US" altLang="zh-TW" sz="800" u="sng" dirty="0" smtClean="0"/>
              <a:t>/</a:t>
            </a:r>
            <a:r>
              <a:rPr lang="zh-TW" altLang="en-US" sz="800" u="sng" dirty="0" smtClean="0"/>
              <a:t>黑</a:t>
            </a:r>
            <a:r>
              <a:rPr lang="zh-TW" altLang="en-US" sz="800" dirty="0" smtClean="0"/>
              <a:t>  白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406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806700" y="762000"/>
            <a:ext cx="1881925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觸控按鍵診斷</a:t>
            </a:r>
            <a:endParaRPr lang="en-US" altLang="zh-TW" sz="2410" dirty="0">
              <a:solidFill>
                <a:srgbClr val="ED1B2D"/>
              </a:solidFill>
              <a:latin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775200" y="3695700"/>
            <a:ext cx="30457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觸控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</a:t>
            </a:r>
            <a:br>
              <a:rPr lang="en-US" altLang="zh-TW" sz="1006" b="1" dirty="0">
                <a:solidFill>
                  <a:srgbClr val="FFFFFF"/>
                </a:solidFill>
                <a:latin typeface="Verdana"/>
              </a:rPr>
            </a:b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按鍵</a:t>
            </a: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22400" y="4000500"/>
            <a:ext cx="348973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14700" algn="l"/>
              </a:tabLst>
              <a:defRPr/>
            </a:pPr>
            <a:r>
              <a:rPr lang="en-US" altLang="zh-TW" sz="1114" b="1" dirty="0" smtClean="0">
                <a:solidFill>
                  <a:srgbClr val="000000"/>
                </a:solidFill>
                <a:latin typeface="Arial"/>
              </a:rPr>
              <a:t>0.00 </a:t>
            </a: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14700" algn="l"/>
              </a:tabLst>
              <a:defRPr/>
            </a:pPr>
            <a:endParaRPr lang="zh-TW" altLang="en-US" sz="1114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60900" y="4254500"/>
            <a:ext cx="450444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 smtClean="0">
                <a:solidFill>
                  <a:srgbClr val="000000"/>
                </a:solidFill>
                <a:latin typeface="Verdana"/>
              </a:rPr>
              <a:t>    電源</a:t>
            </a:r>
            <a:r>
              <a:rPr lang="zh-TW" altLang="en-US" sz="610" dirty="0">
                <a:solidFill>
                  <a:srgbClr val="000000"/>
                </a:solidFill>
                <a:latin typeface="Verdana"/>
              </a:rPr>
              <a:t>按鍵</a:t>
            </a:r>
            <a:r>
              <a:rPr lang="en-US" altLang="zh-TW" sz="61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737100" y="5041900"/>
            <a:ext cx="34144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>
                <a:solidFill>
                  <a:srgbClr val="000000"/>
                </a:solidFill>
                <a:latin typeface="Verdana"/>
              </a:rPr>
              <a:t>延遲按鍵</a:t>
            </a: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99100" y="3708400"/>
            <a:ext cx="290945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100"/>
              </a:lnSpc>
              <a:tabLst>
                <a:tab pos="1244600" algn="l"/>
                <a:tab pos="2273300" algn="l"/>
              </a:tabLst>
              <a:defRPr/>
            </a:pP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        線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號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    電阻值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    電阻值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 lvl="0">
              <a:lnSpc>
                <a:spcPts val="1100"/>
              </a:lnSpc>
              <a:tabLst>
                <a:tab pos="1244600" algn="l"/>
                <a:tab pos="2273300" algn="l"/>
              </a:tabLst>
              <a:defRPr/>
            </a:pP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  <a:tab pos="2273300" algn="l"/>
              </a:tabLst>
              <a:defRPr/>
            </a:pP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  <a:tab pos="2273300" algn="l"/>
              </a:tabLst>
              <a:defRPr/>
            </a:pP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99100" y="3848100"/>
            <a:ext cx="2822889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800"/>
              </a:lnSpc>
              <a:tabLst>
                <a:tab pos="1295400" algn="l"/>
                <a:tab pos="2425700" algn="l"/>
              </a:tabLst>
              <a:defRPr/>
            </a:pP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       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主電子板接頭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      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未按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   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已按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95400" algn="l"/>
                <a:tab pos="2425700" algn="l"/>
              </a:tabLst>
              <a:defRPr/>
            </a:pPr>
            <a:endParaRPr lang="zh-TW" altLang="en-US" sz="7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99100" y="4127500"/>
            <a:ext cx="286616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 indent="126">
              <a:lnSpc>
                <a:spcPts val="2400"/>
              </a:lnSpc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橘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導通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#2 =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黃褐色</a:t>
            </a:r>
            <a:r>
              <a:rPr lang="en-US" altLang="zh-TW" sz="1006" dirty="0">
                <a:solidFill>
                  <a:srgbClr val="000000"/>
                </a:solidFill>
                <a:latin typeface="Verdana"/>
              </a:rPr>
              <a:t>/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黑色</a:t>
            </a:r>
            <a:r>
              <a:rPr lang="en-US" altLang="zh-TW" sz="1006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6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499100" y="4902200"/>
            <a:ext cx="286616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 indent="127">
              <a:lnSpc>
                <a:spcPts val="2400"/>
              </a:lnSpc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 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橘色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導通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#3 = 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粉紅色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7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555976" y="105273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紅    藍      黑       棕      黃      橘       綠       紫      灰   粉紅 </a:t>
            </a:r>
            <a:r>
              <a:rPr lang="zh-TW" altLang="en-US" sz="800" u="sng" dirty="0" smtClean="0"/>
              <a:t>黃褐</a:t>
            </a:r>
            <a:r>
              <a:rPr lang="en-US" altLang="zh-TW" sz="800" u="sng" dirty="0" smtClean="0"/>
              <a:t>/</a:t>
            </a:r>
            <a:r>
              <a:rPr lang="zh-TW" altLang="en-US" sz="800" u="sng" dirty="0" smtClean="0"/>
              <a:t>黑</a:t>
            </a:r>
            <a:r>
              <a:rPr lang="zh-TW" altLang="en-US" sz="800" dirty="0" smtClean="0"/>
              <a:t>  白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002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806700" y="762000"/>
            <a:ext cx="1881925" cy="1038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觸控按鍵診斷</a:t>
            </a:r>
            <a:endParaRPr lang="en-US" altLang="zh-TW" sz="2410" dirty="0">
              <a:solidFill>
                <a:srgbClr val="ED1B2D"/>
              </a:solidFill>
              <a:latin typeface="Verdana"/>
            </a:endParaRPr>
          </a:p>
          <a:p>
            <a:pPr>
              <a:lnSpc>
                <a:spcPts val="2700"/>
              </a:lnSpc>
            </a:pP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22400" y="3962400"/>
            <a:ext cx="320601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114" b="1" smtClean="0">
                <a:solidFill>
                  <a:srgbClr val="000000"/>
                </a:solidFill>
                <a:latin typeface="Arial"/>
              </a:rPr>
              <a:t>0.00 </a:t>
            </a:r>
          </a:p>
          <a:p>
            <a:pPr>
              <a:lnSpc>
                <a:spcPts val="12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75200" y="3695700"/>
            <a:ext cx="30457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200"/>
              </a:lnSpc>
              <a:tabLst>
                <a:tab pos="76200" algn="l"/>
              </a:tabLst>
              <a:defRPr/>
            </a:pP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觸控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</a:t>
            </a:r>
            <a:br>
              <a:rPr lang="en-US" altLang="zh-TW" sz="1006" b="1" dirty="0">
                <a:solidFill>
                  <a:srgbClr val="FFFFFF"/>
                </a:solidFill>
                <a:latin typeface="Verdana"/>
              </a:rPr>
            </a:b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按鍵</a:t>
            </a: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49800" y="4013200"/>
            <a:ext cx="4488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1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99100" y="3708400"/>
            <a:ext cx="295433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100"/>
              </a:lnSpc>
              <a:tabLst>
                <a:tab pos="1244600" algn="l"/>
                <a:tab pos="2273300" algn="l"/>
              </a:tabLst>
              <a:defRPr/>
            </a:pPr>
            <a:r>
              <a:rPr lang="zh-TW" altLang="en-US" sz="1006" b="1" dirty="0" smtClean="0">
                <a:solidFill>
                  <a:srgbClr val="FFFFFF"/>
                </a:solidFill>
                <a:latin typeface="Verdana"/>
              </a:rPr>
              <a:t>         線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號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    電阻值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	</a:t>
            </a:r>
            <a:r>
              <a:rPr lang="zh-TW" altLang="en-US" sz="1006" b="1" dirty="0">
                <a:solidFill>
                  <a:srgbClr val="FFFFFF"/>
                </a:solidFill>
                <a:latin typeface="Verdana"/>
              </a:rPr>
              <a:t>    電阻值</a:t>
            </a:r>
            <a:r>
              <a:rPr lang="en-US" altLang="zh-TW" sz="1006" b="1" dirty="0">
                <a:solidFill>
                  <a:srgbClr val="FFFFFF"/>
                </a:solidFill>
                <a:latin typeface="Verdana"/>
              </a:rPr>
              <a:t> </a:t>
            </a:r>
            <a:endParaRPr lang="en-US" altLang="zh-TW" sz="1006" b="1" dirty="0" smtClean="0">
              <a:solidFill>
                <a:srgbClr val="FFFFFF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44600" algn="l"/>
                <a:tab pos="2273300" algn="l"/>
              </a:tabLst>
              <a:defRPr/>
            </a:pPr>
            <a:endParaRPr lang="zh-TW" altLang="en-US" sz="10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99100" y="3848100"/>
            <a:ext cx="4195059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800"/>
              </a:lnSpc>
              <a:tabLst>
                <a:tab pos="1295400" algn="l"/>
                <a:tab pos="2425700" algn="l"/>
              </a:tabLst>
              <a:defRPr/>
            </a:pPr>
            <a:r>
              <a:rPr lang="zh-TW" altLang="en-US" sz="706" b="1" dirty="0" smtClean="0">
                <a:solidFill>
                  <a:srgbClr val="FFFFFF"/>
                </a:solidFill>
                <a:latin typeface="Verdana"/>
              </a:rPr>
              <a:t>       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主電子板接頭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      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未按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) 	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   </a:t>
            </a:r>
            <a:r>
              <a:rPr lang="en-US" altLang="zh-TW" sz="706" b="1" dirty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706" b="1" dirty="0">
                <a:solidFill>
                  <a:srgbClr val="FFFFFF"/>
                </a:solidFill>
                <a:latin typeface="Verdana"/>
              </a:rPr>
              <a:t>已按</a:t>
            </a:r>
            <a:r>
              <a:rPr lang="en-US" altLang="zh-TW" sz="706" b="1" dirty="0" smtClean="0">
                <a:solidFill>
                  <a:srgbClr val="FFFFFF"/>
                </a:solidFill>
                <a:latin typeface="Verdana"/>
              </a:rPr>
              <a:t>) 	(Pushed) </a:t>
            </a:r>
          </a:p>
          <a:p>
            <a:pPr marL="0" marR="0" lvl="0" indent="0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95400" algn="l"/>
                <a:tab pos="2425700" algn="l"/>
              </a:tabLst>
              <a:defRPr/>
            </a:pPr>
            <a:endParaRPr lang="zh-TW" altLang="en-US" sz="7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60900" y="4254500"/>
            <a:ext cx="477695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 smtClean="0">
                <a:solidFill>
                  <a:srgbClr val="000000"/>
                </a:solidFill>
                <a:latin typeface="Verdana"/>
              </a:rPr>
              <a:t>    電源</a:t>
            </a:r>
            <a:r>
              <a:rPr lang="zh-TW" altLang="en-US" sz="610" dirty="0">
                <a:solidFill>
                  <a:srgbClr val="000000"/>
                </a:solidFill>
                <a:latin typeface="Verdana"/>
              </a:rPr>
              <a:t>按鍵</a:t>
            </a:r>
            <a:r>
              <a:rPr lang="en-US" altLang="zh-TW" sz="61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37100" y="5041900"/>
            <a:ext cx="341440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>
                <a:solidFill>
                  <a:srgbClr val="000000"/>
                </a:solidFill>
                <a:latin typeface="Verdana"/>
              </a:rPr>
              <a:t>延遲按鍵</a:t>
            </a:r>
            <a:r>
              <a:rPr lang="en-US" altLang="zh-TW" sz="61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499100" y="4140200"/>
            <a:ext cx="2866169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 indent="126">
              <a:lnSpc>
                <a:spcPts val="2300"/>
              </a:lnSpc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橘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導通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#2 =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黃褐色</a:t>
            </a:r>
            <a:r>
              <a:rPr lang="en-US" altLang="zh-TW" sz="1006" dirty="0">
                <a:solidFill>
                  <a:srgbClr val="000000"/>
                </a:solidFill>
                <a:latin typeface="Verdana"/>
              </a:rPr>
              <a:t>/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黑色</a:t>
            </a:r>
            <a:r>
              <a:rPr lang="en-US" altLang="zh-TW" sz="1006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6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499100" y="4902200"/>
            <a:ext cx="286616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 indent="127">
              <a:lnSpc>
                <a:spcPts val="2400"/>
              </a:lnSpc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 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橘色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導通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#3 = 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粉紅色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7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737100" y="5816600"/>
            <a:ext cx="368691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0" dirty="0" smtClean="0">
                <a:solidFill>
                  <a:srgbClr val="000000"/>
                </a:solidFill>
                <a:latin typeface="Verdana"/>
              </a:rPr>
              <a:t> 清洗按鍵</a:t>
            </a:r>
            <a:r>
              <a:rPr lang="en-US" altLang="zh-TW" sz="6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99100" y="5689600"/>
            <a:ext cx="2866169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 indent="126">
              <a:lnSpc>
                <a:spcPts val="2400"/>
              </a:lnSpc>
              <a:tabLst>
                <a:tab pos="1473200" algn="l"/>
                <a:tab pos="2451100" algn="l"/>
              </a:tabLst>
              <a:defRPr/>
            </a:pP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#7 = </a:t>
            </a:r>
            <a:r>
              <a:rPr lang="zh-TW" altLang="en-US" sz="1006" dirty="0">
                <a:solidFill>
                  <a:srgbClr val="000000"/>
                </a:solidFill>
                <a:latin typeface="Verdana"/>
              </a:rPr>
              <a:t>橘色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斷路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	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  導通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006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#4 = </a:t>
            </a:r>
            <a:r>
              <a:rPr lang="zh-TW" altLang="en-US" sz="1006" dirty="0" smtClean="0">
                <a:solidFill>
                  <a:srgbClr val="000000"/>
                </a:solidFill>
                <a:latin typeface="Verdana"/>
              </a:rPr>
              <a:t>灰</a:t>
            </a:r>
            <a:r>
              <a:rPr lang="en-US" altLang="zh-TW" sz="10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26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73200" algn="l"/>
                <a:tab pos="2451100" algn="l"/>
              </a:tabLst>
              <a:defRPr/>
            </a:pPr>
            <a:endParaRPr lang="zh-TW" altLang="en-US" sz="1006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1052736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紅    藍      黑       棕      黃      橘       綠       紫      灰   粉紅 </a:t>
            </a:r>
            <a:r>
              <a:rPr lang="zh-TW" altLang="en-US" sz="800" u="sng" dirty="0" smtClean="0"/>
              <a:t>黃褐</a:t>
            </a:r>
            <a:r>
              <a:rPr lang="en-US" altLang="zh-TW" sz="800" u="sng" dirty="0" smtClean="0"/>
              <a:t>/</a:t>
            </a:r>
            <a:r>
              <a:rPr lang="zh-TW" altLang="en-US" sz="800" u="sng" dirty="0" smtClean="0"/>
              <a:t>黑</a:t>
            </a:r>
            <a:r>
              <a:rPr lang="zh-TW" altLang="en-US" sz="800" dirty="0" smtClean="0"/>
              <a:t>  白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236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300" y="762000"/>
            <a:ext cx="258404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診斷製冰機不</a:t>
            </a: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運轉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500" y="1295400"/>
            <a:ext cx="406681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1.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確認電源電壓供應至製冰機且電源保險絲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/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無熔絲</a:t>
            </a:r>
            <a:endParaRPr lang="zh-TW" altLang="en-US" sz="1600" dirty="0"/>
          </a:p>
          <a:p>
            <a:pPr>
              <a:lnSpc>
                <a:spcPts val="1600"/>
              </a:lnSpc>
            </a:pPr>
            <a:r>
              <a:rPr lang="zh-TW" altLang="en-US" sz="1600" dirty="0">
                <a:solidFill>
                  <a:srgbClr val="0D0D0D"/>
                </a:solidFill>
                <a:latin typeface="Verdana"/>
              </a:rPr>
              <a:t>  </a:t>
            </a: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開關正常</a:t>
            </a:r>
            <a:endParaRPr lang="zh-TW" altLang="en-US" sz="1400" dirty="0"/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17500" y="15367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7500" y="1917700"/>
            <a:ext cx="302647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2.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確認主電子板上的保險絲是正常的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500" y="2286000"/>
            <a:ext cx="419666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注意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: 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只要主電子板上的任何指示燈有亮</a:t>
            </a:r>
            <a:r>
              <a:rPr lang="en-US" altLang="zh-TW" sz="1414" i="1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表示保險絲</a:t>
            </a:r>
            <a:endParaRPr lang="en-US" altLang="zh-TW" sz="1414" i="1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800"/>
              </a:lnSpc>
            </a:pPr>
            <a:r>
              <a:rPr lang="zh-TW" altLang="en-US" sz="1414" i="1" dirty="0">
                <a:solidFill>
                  <a:srgbClr val="0D0D0D"/>
                </a:solidFill>
                <a:latin typeface="Verdana"/>
              </a:rPr>
              <a:t>是正常的</a:t>
            </a:r>
          </a:p>
          <a:p>
            <a:pPr>
              <a:lnSpc>
                <a:spcPts val="1800"/>
              </a:lnSpc>
            </a:pPr>
            <a:endParaRPr lang="zh-TW" altLang="en-US" sz="1414" i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7500" y="2921000"/>
            <a:ext cx="4231928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3.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確認磁簧開關功能正常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磁簧開關故障會錯誤指示儲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冰槽是滿冰狀況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17500" y="3136900"/>
            <a:ext cx="129844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. </a:t>
            </a:r>
          </a:p>
          <a:p>
            <a:pPr>
              <a:lnSpc>
                <a:spcPts val="19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7500" y="3759200"/>
            <a:ext cx="429604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4.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確認電源按鍵已按下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按鍵損壞也會造成機器不運轉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7500" y="4635500"/>
            <a:ext cx="280685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5.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請確認完全遵照步驟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1 - 4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檢查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17500" y="4851400"/>
            <a:ext cx="441306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間歇性產生的問題通常不涉及主電子板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若操作面板無法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8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顯示真正故障問題點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時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請更換主電子板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9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4419600"/>
            <a:ext cx="2197718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zh-TW" altLang="en-US" sz="3610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: </a:t>
            </a:r>
          </a:p>
          <a:p>
            <a:pPr>
              <a:lnSpc>
                <a:spcPts val="4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1200" y="4940300"/>
            <a:ext cx="4494820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610" b="1" dirty="0" smtClean="0">
                <a:solidFill>
                  <a:srgbClr val="001F5F"/>
                </a:solidFill>
                <a:latin typeface="Verdana"/>
              </a:rPr>
              <a:t>製冰機無法進入除霜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400"/>
              </a:lnSpc>
            </a:pPr>
            <a:endParaRPr lang="zh-TW" altLang="en-US" sz="3610" b="1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48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8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2893421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製冰機無法進入除霜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6100" y="1651000"/>
            <a:ext cx="3650038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1: 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並分離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浮球開關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接頭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將接頭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兩端短接 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6100" y="1854200"/>
            <a:ext cx="12824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100" y="2286000"/>
            <a:ext cx="6251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6100" y="2501900"/>
            <a:ext cx="6251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100" y="2705100"/>
            <a:ext cx="6412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49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3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5" y="-32957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2893421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製冰機無法進入除霜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6100" y="1651000"/>
            <a:ext cx="3650038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1:  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並分離浮球開關接頭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跳接線將接頭的兩端短接 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6100" y="1854200"/>
            <a:ext cx="6412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100" y="2286000"/>
            <a:ext cx="62518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6100" y="2705100"/>
            <a:ext cx="6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100" y="3556000"/>
            <a:ext cx="365324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2: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按下電源按鍵啟動製冰機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跳過製冷鎖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定時間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直到水流經蒸發器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製冰格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),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然後參考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右表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 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81600" y="1879600"/>
            <a:ext cx="62517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6" b="1" dirty="0" smtClean="0">
                <a:solidFill>
                  <a:srgbClr val="FFFFFF"/>
                </a:solidFill>
                <a:latin typeface="Verdana"/>
              </a:rPr>
              <a:t>  結果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32300" y="2374900"/>
            <a:ext cx="21768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i="1" dirty="0" smtClean="0">
                <a:solidFill>
                  <a:srgbClr val="000000"/>
                </a:solidFill>
                <a:latin typeface="Verdana"/>
              </a:rPr>
              <a:t>10 </a:t>
            </a:r>
            <a:r>
              <a:rPr lang="zh-TW" altLang="en-US" sz="1210" i="1" dirty="0" smtClean="0">
                <a:solidFill>
                  <a:srgbClr val="000000"/>
                </a:solidFill>
                <a:latin typeface="Verdana"/>
              </a:rPr>
              <a:t>秒鐘進入製冰週期</a:t>
            </a:r>
            <a:r>
              <a:rPr lang="en-US" altLang="zh-TW" sz="1210" i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i="1" dirty="0" smtClean="0">
                <a:solidFill>
                  <a:srgbClr val="000000"/>
                </a:solidFill>
                <a:latin typeface="Verdana"/>
              </a:rPr>
              <a:t>製冰機從</a:t>
            </a:r>
            <a:endParaRPr lang="en-US" altLang="zh-TW" sz="1210" i="1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 smtClean="0">
                <a:solidFill>
                  <a:srgbClr val="000000"/>
                </a:solidFill>
                <a:latin typeface="Verdana"/>
              </a:rPr>
              <a:t>製冰到除霜且主電子板上的除霜</a:t>
            </a:r>
            <a:endParaRPr lang="en-US" altLang="zh-TW" sz="1210" i="1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 smtClean="0">
                <a:solidFill>
                  <a:srgbClr val="000000"/>
                </a:solidFill>
                <a:latin typeface="Verdana"/>
              </a:rPr>
              <a:t>指示燈亮起</a:t>
            </a:r>
            <a:r>
              <a:rPr lang="en-US" altLang="zh-TW" sz="1210" i="1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32300" y="3556000"/>
            <a:ext cx="223298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除霜指示燈仍然不亮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製冰機持續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製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冰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188200" y="1879600"/>
            <a:ext cx="90730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6" b="1" dirty="0" smtClean="0">
                <a:solidFill>
                  <a:srgbClr val="FFFFFF"/>
                </a:solidFill>
                <a:latin typeface="Verdana"/>
              </a:rPr>
              <a:t>      排除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832600" y="2374900"/>
            <a:ext cx="1243930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參考浮球開關診斷</a:t>
            </a: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32600" y="3568700"/>
            <a:ext cx="83035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進行步驟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3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77800" y="6400800"/>
            <a:ext cx="25327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50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449115" cy="2739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組件辨識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76400" y="1143000"/>
            <a:ext cx="86562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分水管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52500" y="1435100"/>
            <a:ext cx="9137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90686" y="2334034"/>
            <a:ext cx="1158972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冰塊厚度</a:t>
            </a:r>
            <a:endParaRPr lang="en-US" altLang="zh-TW" sz="2014" dirty="0" smtClean="0">
              <a:solidFill>
                <a:srgbClr val="000000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浮球開關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2076" y="2950753"/>
            <a:ext cx="1123706" cy="1654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抽水泵浦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0000"/>
                </a:solidFill>
                <a:latin typeface="Verdana"/>
              </a:rPr>
            </a:b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排水閥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4300"/>
              </a:lnSpc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7361" y="4297275"/>
            <a:ext cx="86562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進水閥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1533" y="5200252"/>
            <a:ext cx="1548501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557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散熱風扇馬達</a:t>
            </a:r>
            <a:endParaRPr lang="en-US" altLang="zh-TW" sz="2014" dirty="0" smtClean="0">
              <a:solidFill>
                <a:srgbClr val="000000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1557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2100" y="6400800"/>
            <a:ext cx="12984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Arial"/>
              </a:rPr>
              <a:t>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692900" y="1143000"/>
            <a:ext cx="178253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製冰格</a:t>
            </a:r>
            <a:r>
              <a:rPr lang="en-US" altLang="zh-TW" sz="2014" dirty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蒸發器</a:t>
            </a:r>
            <a:r>
              <a:rPr lang="en-US" altLang="zh-TW" sz="2014" dirty="0">
                <a:solidFill>
                  <a:srgbClr val="000000"/>
                </a:solidFill>
                <a:latin typeface="Verdana"/>
              </a:rPr>
              <a:t>)</a:t>
            </a:r>
            <a:endParaRPr lang="en-US" altLang="zh-TW" sz="2014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38900" y="1732905"/>
            <a:ext cx="1965282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磁簧 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近</a:t>
            </a: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接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開關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01604" y="2561630"/>
            <a:ext cx="1639873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擋冰板及磁鐵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94500" y="3276600"/>
            <a:ext cx="60753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水槽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67159" y="3866505"/>
            <a:ext cx="1440138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8028">
              <a:lnSpc>
                <a:spcPts val="2400"/>
              </a:lnSpc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系統修理閥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indent="58028">
              <a:lnSpc>
                <a:spcPts val="2400"/>
              </a:lnSpc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667159" y="4738587"/>
            <a:ext cx="1402820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zh-TW" altLang="en-US" sz="2014" dirty="0" smtClean="0">
                <a:solidFill>
                  <a:srgbClr val="000000"/>
                </a:solidFill>
                <a:latin typeface="Verdana"/>
              </a:rPr>
              <a:t>熱氣電磁閥</a:t>
            </a: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2014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20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8800" y="5410200"/>
            <a:ext cx="77425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000000"/>
                </a:solidFill>
                <a:latin typeface="Verdana"/>
              </a:rPr>
              <a:t>控制箱</a:t>
            </a:r>
            <a:endParaRPr lang="en-US" altLang="zh-TW" sz="2014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95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90800" y="762000"/>
            <a:ext cx="210634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浮球開關診斷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: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9900" y="2590800"/>
            <a:ext cx="2212144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浮球在下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= </a:t>
            </a:r>
            <a:r>
              <a:rPr lang="zh-TW" altLang="en-US" sz="1810" dirty="0" smtClean="0">
                <a:solidFill>
                  <a:srgbClr val="000000"/>
                </a:solidFill>
                <a:latin typeface="Verdana"/>
              </a:rPr>
              <a:t>開關導通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95400" y="2870200"/>
            <a:ext cx="817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3900" y="5016500"/>
            <a:ext cx="2293898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0" algn="l"/>
              </a:tabLst>
              <a:defRPr/>
            </a:pP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浮球在上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= </a:t>
            </a:r>
            <a:r>
              <a:rPr lang="zh-TW" altLang="en-US" sz="1810" dirty="0" smtClean="0">
                <a:solidFill>
                  <a:srgbClr val="000000"/>
                </a:solidFill>
                <a:latin typeface="Verdana"/>
              </a:rPr>
              <a:t>開關不通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/>
            </a:r>
            <a:br>
              <a:rPr lang="en-US" altLang="zh-TW" sz="18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715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4700" y="6299200"/>
            <a:ext cx="66075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i="1" dirty="0" smtClean="0">
                <a:solidFill>
                  <a:srgbClr val="FF0000"/>
                </a:solidFill>
                <a:latin typeface="Arial"/>
              </a:rPr>
              <a:t>注意 </a:t>
            </a:r>
            <a:r>
              <a:rPr lang="en-US" altLang="zh-TW" sz="1810" i="1" dirty="0" smtClean="0">
                <a:solidFill>
                  <a:srgbClr val="FF0000"/>
                </a:solidFill>
                <a:latin typeface="Arial"/>
              </a:rPr>
              <a:t>:  </a:t>
            </a:r>
            <a:r>
              <a:rPr lang="zh-TW" altLang="en-US" sz="1810" i="1" dirty="0" smtClean="0">
                <a:solidFill>
                  <a:srgbClr val="FF0000"/>
                </a:solidFill>
                <a:latin typeface="Arial"/>
              </a:rPr>
              <a:t>兩組浮球開關</a:t>
            </a:r>
            <a:r>
              <a:rPr lang="en-US" altLang="zh-TW" sz="1810" i="1" dirty="0" smtClean="0">
                <a:solidFill>
                  <a:srgbClr val="FF0000"/>
                </a:solidFill>
                <a:latin typeface="Arial"/>
              </a:rPr>
              <a:t> (</a:t>
            </a:r>
            <a:r>
              <a:rPr lang="zh-TW" altLang="en-US" sz="1810" i="1" dirty="0">
                <a:solidFill>
                  <a:srgbClr val="FF0000"/>
                </a:solidFill>
                <a:latin typeface="Arial"/>
              </a:rPr>
              <a:t>高位及低位</a:t>
            </a:r>
            <a:r>
              <a:rPr lang="en-US" altLang="zh-TW" sz="1810" i="1" dirty="0" smtClean="0">
                <a:solidFill>
                  <a:srgbClr val="FF0000"/>
                </a:solidFill>
                <a:latin typeface="Arial"/>
              </a:rPr>
              <a:t>) </a:t>
            </a:r>
            <a:r>
              <a:rPr lang="zh-TW" altLang="en-US" sz="1810" i="1" dirty="0" smtClean="0">
                <a:solidFill>
                  <a:srgbClr val="FF0000"/>
                </a:solidFill>
                <a:latin typeface="Arial"/>
              </a:rPr>
              <a:t>操作及輸出電阻值是一樣的</a:t>
            </a:r>
            <a:r>
              <a:rPr lang="en-US" altLang="zh-TW" sz="1810" i="1" dirty="0" smtClean="0">
                <a:solidFill>
                  <a:srgbClr val="FF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42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2893421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製冰機無法進入除霜</a:t>
            </a:r>
            <a:r>
              <a:rPr lang="en-US" altLang="zh-TW" sz="2410" dirty="0">
                <a:solidFill>
                  <a:srgbClr val="ED1B2D"/>
                </a:solidFill>
                <a:latin typeface="Verdana"/>
              </a:rPr>
              <a:t>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6100" y="1651000"/>
            <a:ext cx="6412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100" y="2286000"/>
            <a:ext cx="6251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6100" y="2501900"/>
            <a:ext cx="6251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100" y="2705100"/>
            <a:ext cx="6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6100" y="3556000"/>
            <a:ext cx="3653244" cy="8551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2: 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按下電源按鍵啟動製冰機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跳過製冷鎖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定時間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直到水流經蒸發器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製冰格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然後參考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右表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 </a:t>
            </a:r>
            <a:endParaRPr lang="zh-TW" altLang="en-US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6100" y="4838700"/>
            <a:ext cx="3754233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3: 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將除霜浮球開關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低位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的接線端子從主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電子板上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分離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使用一條跳接線跨接在兩接點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然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後參考右表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219700" y="4610100"/>
            <a:ext cx="549831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TW" altLang="en-US" sz="1414" b="1" dirty="0" smtClean="0">
                <a:solidFill>
                  <a:srgbClr val="FFFFFF"/>
                </a:solidFill>
                <a:latin typeface="Verdana"/>
              </a:rPr>
              <a:t>  結果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3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32300" y="4991100"/>
            <a:ext cx="2232984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00" dirty="0">
                <a:solidFill>
                  <a:srgbClr val="000000"/>
                </a:solidFill>
                <a:latin typeface="Verdana"/>
              </a:rPr>
              <a:t>除霜指示燈仍然不亮</a:t>
            </a:r>
            <a:r>
              <a:rPr lang="en-US" altLang="zh-TW" sz="1200" dirty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00" dirty="0">
                <a:solidFill>
                  <a:srgbClr val="000000"/>
                </a:solidFill>
                <a:latin typeface="Verdana"/>
              </a:rPr>
              <a:t>製冰機持續</a:t>
            </a:r>
            <a:endParaRPr lang="en-US" altLang="zh-TW" sz="120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00" dirty="0">
                <a:solidFill>
                  <a:srgbClr val="000000"/>
                </a:solidFill>
                <a:latin typeface="Verdana"/>
              </a:rPr>
              <a:t>製冰</a:t>
            </a:r>
            <a:endParaRPr lang="en-US" altLang="zh-TW" sz="120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300"/>
              </a:lnSpc>
            </a:pPr>
            <a:endParaRPr lang="en-US" altLang="zh-TW" sz="1114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300"/>
              </a:lnSpc>
            </a:pP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32300" y="5588000"/>
            <a:ext cx="2154436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00" i="1" dirty="0">
                <a:solidFill>
                  <a:srgbClr val="000000"/>
                </a:solidFill>
                <a:latin typeface="Verdana"/>
              </a:rPr>
              <a:t>10 </a:t>
            </a: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秒鐘進入製冰週期</a:t>
            </a:r>
            <a:r>
              <a:rPr lang="en-US" altLang="zh-TW" sz="1200" i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製冰機從</a:t>
            </a:r>
            <a:endParaRPr lang="en-US" altLang="zh-TW" sz="120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製冰到除霜且主電子板上的除霜</a:t>
            </a:r>
            <a:endParaRPr lang="en-US" altLang="zh-TW" sz="120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00" i="1" dirty="0">
                <a:solidFill>
                  <a:srgbClr val="000000"/>
                </a:solidFill>
                <a:latin typeface="Verdana"/>
              </a:rPr>
              <a:t>指示燈亮起</a:t>
            </a:r>
            <a:r>
              <a:rPr lang="en-US" altLang="zh-TW" sz="1200" i="1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300"/>
              </a:lnSpc>
            </a:pP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64400" y="4610100"/>
            <a:ext cx="799899" cy="3526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TW" altLang="en-US" sz="1414" b="1" dirty="0" smtClean="0">
                <a:solidFill>
                  <a:srgbClr val="FFFFFF"/>
                </a:solidFill>
                <a:latin typeface="Verdana"/>
              </a:rPr>
              <a:t>      排除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3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32600" y="5003800"/>
            <a:ext cx="92813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114" dirty="0">
                <a:solidFill>
                  <a:srgbClr val="000000"/>
                </a:solidFill>
                <a:latin typeface="Verdana"/>
              </a:rPr>
              <a:t>更換主電子板</a:t>
            </a:r>
            <a:r>
              <a:rPr lang="en-US" altLang="zh-TW" sz="1606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832600" y="5588000"/>
            <a:ext cx="1231106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zh-TW" altLang="en-US" sz="1200" dirty="0">
                <a:solidFill>
                  <a:srgbClr val="000000"/>
                </a:solidFill>
                <a:latin typeface="Verdana"/>
              </a:rPr>
              <a:t>參考浮球開關診斷</a:t>
            </a:r>
          </a:p>
          <a:p>
            <a:pPr>
              <a:lnSpc>
                <a:spcPts val="1300"/>
              </a:lnSpc>
            </a:pPr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或是線路問題</a:t>
            </a:r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300"/>
              </a:lnSpc>
            </a:pP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6100" y="16510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6100" y="1651000"/>
            <a:ext cx="3650038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1:  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並分離浮球開關接頭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跳接線將接頭的兩端短接 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17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4419600"/>
            <a:ext cx="2197718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zh-TW" altLang="en-US" sz="3610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: </a:t>
            </a:r>
          </a:p>
          <a:p>
            <a:pPr>
              <a:lnSpc>
                <a:spcPts val="4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1200" y="4940300"/>
            <a:ext cx="3401572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610" b="1" dirty="0" smtClean="0">
                <a:solidFill>
                  <a:srgbClr val="001F5F"/>
                </a:solidFill>
                <a:latin typeface="Verdana"/>
              </a:rPr>
              <a:t>製冰機提早除霜</a:t>
            </a:r>
            <a:r>
              <a:rPr lang="en-US" altLang="zh-TW" sz="3610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400"/>
              </a:lnSpc>
            </a:pPr>
            <a:endParaRPr lang="zh-TW" altLang="en-US" sz="3610" b="1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53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448199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在除霜浮球降到低位前</a:t>
            </a:r>
            <a:r>
              <a:rPr lang="en-US" altLang="zh-TW" sz="2014" dirty="0">
                <a:solidFill>
                  <a:srgbClr val="ED1B2D"/>
                </a:solidFill>
                <a:latin typeface="Verdana"/>
              </a:rPr>
              <a:t>,</a:t>
            </a: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製冰機</a:t>
            </a:r>
            <a:r>
              <a:rPr lang="zh-TW" altLang="en-US" sz="2014" dirty="0" smtClean="0">
                <a:solidFill>
                  <a:srgbClr val="ED1B2D"/>
                </a:solidFill>
                <a:latin typeface="Verdana"/>
              </a:rPr>
              <a:t>提早除</a:t>
            </a: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霜</a:t>
            </a:r>
            <a:endParaRPr lang="zh-TW" altLang="en-US" sz="2400" dirty="0"/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01900" y="1066800"/>
            <a:ext cx="9137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014" i="1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6100" y="1638300"/>
            <a:ext cx="3589124" cy="14619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1: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並分離浮球開關接頭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跳接線將接頭的兩端短接 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700"/>
              </a:lnSpc>
            </a:pPr>
            <a:endParaRPr lang="en-US" altLang="zh-TW" sz="1414" b="1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35600" y="5016500"/>
            <a:ext cx="2872581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除</a:t>
            </a:r>
            <a:r>
              <a:rPr lang="zh-TW" altLang="en-US" sz="1810" dirty="0" smtClean="0">
                <a:solidFill>
                  <a:srgbClr val="000000"/>
                </a:solidFill>
                <a:latin typeface="Verdana"/>
              </a:rPr>
              <a:t>霜浮球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(</a:t>
            </a:r>
            <a:r>
              <a:rPr lang="zh-TW" altLang="en-US" sz="1810" dirty="0" smtClean="0">
                <a:solidFill>
                  <a:srgbClr val="000000"/>
                </a:solidFill>
                <a:latin typeface="Verdana"/>
              </a:rPr>
              <a:t>低水位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) </a:t>
            </a:r>
            <a:r>
              <a:rPr lang="zh-TW" altLang="en-US" sz="1810" dirty="0" smtClean="0">
                <a:solidFill>
                  <a:srgbClr val="000000"/>
                </a:solidFill>
                <a:latin typeface="Verdana"/>
              </a:rPr>
              <a:t>及夾子</a:t>
            </a: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54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1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448199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在除霜浮球降到低位前</a:t>
            </a:r>
            <a:r>
              <a:rPr lang="en-US" altLang="zh-TW" sz="2014" dirty="0">
                <a:solidFill>
                  <a:srgbClr val="ED1B2D"/>
                </a:solidFill>
                <a:latin typeface="Verdana"/>
              </a:rPr>
              <a:t>,</a:t>
            </a: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製冰機</a:t>
            </a:r>
            <a:r>
              <a:rPr lang="zh-TW" altLang="en-US" sz="2014" dirty="0" smtClean="0">
                <a:solidFill>
                  <a:srgbClr val="ED1B2D"/>
                </a:solidFill>
                <a:latin typeface="Verdana"/>
              </a:rPr>
              <a:t>提早除</a:t>
            </a: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霜</a:t>
            </a:r>
            <a:endParaRPr lang="zh-TW" altLang="en-US" sz="2400" dirty="0"/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01900" y="1066800"/>
            <a:ext cx="9137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014" i="1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6100" y="1651000"/>
            <a:ext cx="3589124" cy="1436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1: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並分離浮球開關接頭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跳接線將接頭的兩端短接 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6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100" y="1854200"/>
            <a:ext cx="62518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6100" y="2489200"/>
            <a:ext cx="6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US" altLang="zh-TW" sz="1414" b="1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100" y="3136900"/>
            <a:ext cx="365324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2: 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按下電源按鍵啟動製冰機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跳過製冷鎖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定時間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直到水流經蒸發器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製冰格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然後參考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右表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016500" y="1841500"/>
            <a:ext cx="779059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810" b="1" dirty="0" smtClean="0">
                <a:solidFill>
                  <a:srgbClr val="FFFFFF"/>
                </a:solidFill>
                <a:latin typeface="Verdana"/>
              </a:rPr>
              <a:t>   結果</a:t>
            </a:r>
            <a:r>
              <a:rPr lang="en-US" altLang="zh-TW" sz="18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432300" y="2247900"/>
            <a:ext cx="2077492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除霜指示燈沒亮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但製冰機仍處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在製冰狀態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32300" y="3187700"/>
            <a:ext cx="207749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除霜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指示燈亮起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但製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冰機仍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處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在製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冰狀態</a:t>
            </a:r>
            <a:r>
              <a:rPr lang="en-US" altLang="zh-TW" sz="1210" dirty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>
                <a:solidFill>
                  <a:srgbClr val="000000"/>
                </a:solidFill>
                <a:latin typeface="Verdana"/>
              </a:rPr>
            </a:b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382607" y="4191000"/>
            <a:ext cx="2176878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10 </a:t>
            </a: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秒鐘進入製冰週期</a:t>
            </a: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製冰機從</a:t>
            </a:r>
            <a:endParaRPr lang="en-US" altLang="zh-TW" sz="121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製冰到除霜且主電子板上的除霜</a:t>
            </a:r>
            <a:endParaRPr lang="en-US" altLang="zh-TW" sz="121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指示燈亮起</a:t>
            </a: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32300" y="4914900"/>
            <a:ext cx="545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921500" y="1841500"/>
            <a:ext cx="936154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810" b="1" dirty="0" smtClean="0">
                <a:solidFill>
                  <a:srgbClr val="FFFFFF"/>
                </a:solidFill>
                <a:latin typeface="Verdana"/>
              </a:rPr>
              <a:t>     排除</a:t>
            </a:r>
            <a:r>
              <a:rPr lang="en-US" altLang="zh-TW" sz="18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604000" y="2247900"/>
            <a:ext cx="124393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參考浮球開關診斷</a:t>
            </a:r>
          </a:p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04000" y="3187700"/>
            <a:ext cx="2120773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確認製冰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機製冰後又啟動且製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冰機不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處於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6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分鐘製冰鎖定時間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內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04000" y="3733800"/>
            <a:ext cx="545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04000" y="4191000"/>
            <a:ext cx="8303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進行步驟</a:t>
            </a:r>
            <a:r>
              <a:rPr lang="en-US" altLang="zh-TW" sz="1210" dirty="0">
                <a:solidFill>
                  <a:srgbClr val="000000"/>
                </a:solidFill>
                <a:latin typeface="Verdana"/>
              </a:rPr>
              <a:t> 3 </a:t>
            </a:r>
          </a:p>
          <a:p>
            <a:pPr>
              <a:lnSpc>
                <a:spcPts val="1400"/>
              </a:lnSpc>
            </a:pP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4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90800" y="762000"/>
            <a:ext cx="2106346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浮球開關診斷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: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9900" y="2590800"/>
            <a:ext cx="2212144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浮球在下</a:t>
            </a:r>
            <a:r>
              <a:rPr lang="en-US" altLang="zh-TW" sz="1810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開關導通</a:t>
            </a:r>
            <a:endParaRPr lang="zh-TW" altLang="en-US" sz="2000" dirty="0"/>
          </a:p>
          <a:p>
            <a:pPr>
              <a:lnSpc>
                <a:spcPts val="2100"/>
              </a:lnSpc>
            </a:pPr>
            <a:endParaRPr lang="en-US" altLang="zh-TW" sz="18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95400" y="2870200"/>
            <a:ext cx="8175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TW" sz="18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23900" y="5016500"/>
            <a:ext cx="2212144" cy="5418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2200"/>
              </a:lnSpc>
              <a:tabLst>
                <a:tab pos="571500" algn="l"/>
              </a:tabLst>
              <a:defRPr/>
            </a:pP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浮球在上</a:t>
            </a:r>
            <a:r>
              <a:rPr lang="en-US" altLang="zh-TW" sz="1810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zh-TW" altLang="en-US" sz="1810" dirty="0">
                <a:solidFill>
                  <a:srgbClr val="000000"/>
                </a:solidFill>
                <a:latin typeface="Verdana"/>
              </a:rPr>
              <a:t>開關不通</a:t>
            </a:r>
            <a:r>
              <a:rPr lang="en-US" altLang="zh-TW" sz="181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altLang="zh-TW" sz="1810" dirty="0">
                <a:solidFill>
                  <a:srgbClr val="000000"/>
                </a:solidFill>
                <a:latin typeface="Verdana"/>
              </a:rPr>
            </a:br>
            <a:endParaRPr lang="zh-TW" altLang="en-US" sz="18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74700" y="6299200"/>
            <a:ext cx="641361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i="1" dirty="0">
                <a:solidFill>
                  <a:srgbClr val="FF0000"/>
                </a:solidFill>
                <a:latin typeface="Arial"/>
              </a:rPr>
              <a:t>注意 </a:t>
            </a:r>
            <a:r>
              <a:rPr lang="en-US" altLang="zh-TW" sz="1810" i="1" dirty="0">
                <a:solidFill>
                  <a:srgbClr val="FF0000"/>
                </a:solidFill>
                <a:latin typeface="Arial"/>
              </a:rPr>
              <a:t>:  </a:t>
            </a:r>
            <a:r>
              <a:rPr lang="zh-TW" altLang="en-US" sz="1810" i="1" dirty="0">
                <a:solidFill>
                  <a:srgbClr val="FF0000"/>
                </a:solidFill>
                <a:latin typeface="Arial"/>
              </a:rPr>
              <a:t>兩組浮球開關</a:t>
            </a:r>
            <a:r>
              <a:rPr lang="en-US" altLang="zh-TW" sz="1810" i="1" dirty="0">
                <a:solidFill>
                  <a:srgbClr val="FF0000"/>
                </a:solidFill>
                <a:latin typeface="Arial"/>
              </a:rPr>
              <a:t> (</a:t>
            </a:r>
            <a:r>
              <a:rPr lang="zh-TW" altLang="en-US" sz="1810" i="1" dirty="0">
                <a:solidFill>
                  <a:srgbClr val="FF0000"/>
                </a:solidFill>
                <a:latin typeface="Arial"/>
              </a:rPr>
              <a:t>高位及低位</a:t>
            </a:r>
            <a:r>
              <a:rPr lang="en-US" altLang="zh-TW" sz="1810" i="1" dirty="0">
                <a:solidFill>
                  <a:srgbClr val="FF0000"/>
                </a:solidFill>
                <a:latin typeface="Arial"/>
              </a:rPr>
              <a:t>) </a:t>
            </a:r>
            <a:r>
              <a:rPr lang="zh-TW" altLang="en-US" sz="1810" i="1" dirty="0">
                <a:solidFill>
                  <a:srgbClr val="FF0000"/>
                </a:solidFill>
                <a:latin typeface="Arial"/>
              </a:rPr>
              <a:t>操作及輸出電阻值是一樣的</a:t>
            </a:r>
            <a:r>
              <a:rPr lang="en-US" altLang="zh-TW" sz="1810" i="1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1810" i="1" dirty="0" smtClean="0">
                <a:solidFill>
                  <a:srgbClr val="FF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故障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39900" y="762000"/>
            <a:ext cx="4481996" cy="2949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2014" dirty="0">
                <a:solidFill>
                  <a:srgbClr val="ED1B2D"/>
                </a:solidFill>
                <a:latin typeface="Verdana"/>
              </a:rPr>
              <a:t>在</a:t>
            </a:r>
            <a:r>
              <a:rPr lang="zh-TW" altLang="en-US" sz="2014" dirty="0" smtClean="0">
                <a:solidFill>
                  <a:srgbClr val="ED1B2D"/>
                </a:solidFill>
                <a:latin typeface="Verdana"/>
              </a:rPr>
              <a:t>除霜浮球降到低位前</a:t>
            </a:r>
            <a:r>
              <a:rPr lang="en-US" altLang="zh-TW" sz="2014" dirty="0" smtClean="0">
                <a:solidFill>
                  <a:srgbClr val="ED1B2D"/>
                </a:solidFill>
                <a:latin typeface="Verdana"/>
              </a:rPr>
              <a:t>,</a:t>
            </a:r>
            <a:r>
              <a:rPr lang="zh-TW" altLang="en-US" sz="2014" dirty="0" smtClean="0">
                <a:solidFill>
                  <a:srgbClr val="ED1B2D"/>
                </a:solidFill>
                <a:latin typeface="Verdana"/>
              </a:rPr>
              <a:t>製冰機提早除霜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01900" y="1066800"/>
            <a:ext cx="9137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TW" sz="2014" i="1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6100" y="1651000"/>
            <a:ext cx="3589124" cy="16414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1: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拆除電氣箱蓋板可看見主電子板上的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指示燈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將除霜浮球開關接線接頭拉出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水位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較低的浮球開關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並分離浮球開關接頭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用一條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跳接線將接頭的兩端短接 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連接至主電子板上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的兩條線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</a:p>
          <a:p>
            <a:pPr>
              <a:lnSpc>
                <a:spcPts val="1600"/>
              </a:lnSpc>
            </a:pP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600"/>
              </a:lnSpc>
            </a:pP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6100" y="1854200"/>
            <a:ext cx="62518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6100" y="2489200"/>
            <a:ext cx="6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US" altLang="zh-TW" sz="1414" b="1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b="1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6100" y="3136900"/>
            <a:ext cx="3653244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2: 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按下電源按鍵啟動製冰機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跳過製冷鎖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定時間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直到水流經蒸發器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製冰格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),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然後參考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右表</a:t>
            </a: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46100" y="3771900"/>
            <a:ext cx="65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endParaRPr lang="en-US" altLang="zh-TW" sz="1414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46100" y="4419600"/>
            <a:ext cx="3688510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b="1" dirty="0">
                <a:solidFill>
                  <a:srgbClr val="0D0D0D"/>
                </a:solidFill>
                <a:latin typeface="Verdana"/>
              </a:rPr>
              <a:t>步驟</a:t>
            </a:r>
            <a:r>
              <a:rPr lang="en-US" altLang="zh-TW" sz="1414" b="1" dirty="0">
                <a:solidFill>
                  <a:srgbClr val="0D0D0D"/>
                </a:solidFill>
                <a:latin typeface="Verdana"/>
              </a:rPr>
              <a:t> </a:t>
            </a:r>
            <a:r>
              <a:rPr lang="en-US" altLang="zh-TW" sz="1414" b="1" dirty="0" smtClean="0">
                <a:solidFill>
                  <a:srgbClr val="0D0D0D"/>
                </a:solidFill>
                <a:latin typeface="Verdana"/>
              </a:rPr>
              <a:t>3: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將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除霜浮球開關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(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低位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)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的接線端子從主</a:t>
            </a:r>
            <a:endParaRPr lang="en-US" altLang="zh-TW" sz="1414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電子板上分離</a:t>
            </a:r>
            <a:r>
              <a:rPr lang="en-US" altLang="zh-TW" sz="1414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1414" dirty="0" smtClean="0">
                <a:solidFill>
                  <a:srgbClr val="0D0D0D"/>
                </a:solidFill>
                <a:latin typeface="Verdana"/>
              </a:rPr>
              <a:t>然後</a:t>
            </a:r>
            <a:r>
              <a:rPr lang="zh-TW" altLang="en-US" sz="1414" dirty="0">
                <a:solidFill>
                  <a:srgbClr val="0D0D0D"/>
                </a:solidFill>
                <a:latin typeface="Verdana"/>
              </a:rPr>
              <a:t>參考右表</a:t>
            </a:r>
            <a:r>
              <a:rPr lang="en-US" altLang="zh-TW" sz="1414" dirty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16500" y="1841500"/>
            <a:ext cx="779059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810" b="1" dirty="0" smtClean="0">
                <a:solidFill>
                  <a:srgbClr val="FFFFFF"/>
                </a:solidFill>
                <a:latin typeface="Verdana"/>
              </a:rPr>
              <a:t>   結果</a:t>
            </a:r>
            <a:r>
              <a:rPr lang="en-US" altLang="zh-TW" sz="18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432300" y="2247900"/>
            <a:ext cx="11429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除霜指示燈沒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亮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32300" y="3187700"/>
            <a:ext cx="2077492" cy="897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除霜指示燈亮起</a:t>
            </a:r>
            <a:r>
              <a:rPr lang="en-US" altLang="zh-TW" sz="1210" dirty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但製冰機仍處</a:t>
            </a:r>
            <a:endParaRPr lang="en-US" altLang="zh-TW" sz="121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在製冰狀態</a:t>
            </a:r>
            <a:r>
              <a:rPr lang="en-US" altLang="zh-TW" sz="1210" dirty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>
                <a:solidFill>
                  <a:srgbClr val="000000"/>
                </a:solidFill>
                <a:latin typeface="Verdana"/>
              </a:rPr>
            </a:br>
            <a:endParaRPr lang="zh-TW" altLang="en-US" sz="121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378505" y="4190999"/>
            <a:ext cx="2176878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10 </a:t>
            </a: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秒鐘進入製冰週期</a:t>
            </a: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製冰機從</a:t>
            </a:r>
            <a:endParaRPr lang="en-US" altLang="zh-TW" sz="121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製冰到除霜且主電子板上的除霜</a:t>
            </a:r>
            <a:endParaRPr lang="en-US" altLang="zh-TW" sz="1210" i="1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i="1" dirty="0">
                <a:solidFill>
                  <a:srgbClr val="000000"/>
                </a:solidFill>
                <a:latin typeface="Verdana"/>
              </a:rPr>
              <a:t>指示燈亮起</a:t>
            </a:r>
            <a:r>
              <a:rPr lang="en-US" altLang="zh-TW" sz="1210" i="1" dirty="0">
                <a:solidFill>
                  <a:srgbClr val="000000"/>
                </a:solidFill>
                <a:latin typeface="Verdana"/>
              </a:rPr>
              <a:t> </a:t>
            </a: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32300" y="4914900"/>
            <a:ext cx="6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21500" y="1841500"/>
            <a:ext cx="857607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810" b="1" dirty="0" smtClean="0">
                <a:solidFill>
                  <a:srgbClr val="FFFFFF"/>
                </a:solidFill>
                <a:latin typeface="Verdana"/>
              </a:rPr>
              <a:t>    排除</a:t>
            </a:r>
            <a:r>
              <a:rPr lang="en-US" altLang="zh-TW" sz="1810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604000" y="2247900"/>
            <a:ext cx="1710405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低水位浮球線路引起故障</a:t>
            </a: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04000" y="3187700"/>
            <a:ext cx="2120773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確認製冰機製冰後又啟動且製</a:t>
            </a:r>
            <a:endParaRPr lang="en-US" altLang="zh-TW" sz="121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冰機不處於</a:t>
            </a:r>
            <a:r>
              <a:rPr lang="en-US" altLang="zh-TW" sz="1210" dirty="0">
                <a:solidFill>
                  <a:srgbClr val="000000"/>
                </a:solidFill>
                <a:latin typeface="Verdana"/>
              </a:rPr>
              <a:t>6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分鐘製冰鎖定時間</a:t>
            </a:r>
            <a:endParaRPr lang="en-US" altLang="zh-TW" sz="1210" dirty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內</a:t>
            </a: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04000" y="3733800"/>
            <a:ext cx="5450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604000" y="4191000"/>
            <a:ext cx="932948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更換主電子板</a:t>
            </a: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57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4419600"/>
            <a:ext cx="2441374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>
                <a:solidFill>
                  <a:srgbClr val="001F5F"/>
                </a:solidFill>
                <a:latin typeface="Verdana"/>
              </a:rPr>
              <a:t>故障排除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: </a:t>
            </a: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1200" y="5029200"/>
            <a:ext cx="2234586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 smtClean="0">
                <a:solidFill>
                  <a:srgbClr val="001F5F"/>
                </a:solidFill>
                <a:latin typeface="Verdana"/>
              </a:rPr>
              <a:t>冷凍系統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6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58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0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3700" y="10414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冰塊產品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3700" y="1447800"/>
            <a:ext cx="8111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安裝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16600" y="1003300"/>
            <a:ext cx="117660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zh-TW" altLang="en-US" sz="981" b="1" dirty="0" smtClean="0">
                <a:solidFill>
                  <a:srgbClr val="000000"/>
                </a:solidFill>
                <a:latin typeface="Times New Roman"/>
              </a:rPr>
              <a:t>            桌</a:t>
            </a:r>
            <a:r>
              <a:rPr lang="zh-TW" altLang="en-US" sz="981" b="1" dirty="0">
                <a:solidFill>
                  <a:srgbClr val="000000"/>
                </a:solidFill>
                <a:latin typeface="Times New Roman"/>
              </a:rPr>
              <a:t>下型製冰機</a:t>
            </a:r>
            <a:r>
              <a:rPr lang="en-US" altLang="zh-TW" sz="981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11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16600" y="1168400"/>
            <a:ext cx="1149354" cy="1795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6" b="1" dirty="0" smtClean="0">
                <a:solidFill>
                  <a:srgbClr val="000000"/>
                </a:solidFill>
                <a:latin typeface="Times New Roman"/>
              </a:rPr>
              <a:t>                      冷凍系統操作分析表</a:t>
            </a:r>
            <a:r>
              <a:rPr lang="en-US" altLang="zh-TW" sz="616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457700" y="1257300"/>
            <a:ext cx="4280018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zh-TW" altLang="en-US" sz="616" dirty="0" smtClean="0">
                <a:solidFill>
                  <a:srgbClr val="000000"/>
                </a:solidFill>
                <a:latin typeface="Times New Roman"/>
              </a:rPr>
              <a:t>本表格必須使用圖表</a:t>
            </a:r>
            <a:r>
              <a:rPr lang="en-US" altLang="zh-TW" sz="616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zh-TW" altLang="en-US" sz="616" dirty="0" smtClean="0">
                <a:solidFill>
                  <a:srgbClr val="000000"/>
                </a:solidFill>
                <a:latin typeface="Times New Roman"/>
              </a:rPr>
              <a:t>檢查表及其他參考資料來消除未列於表內的冷凍組件及外部項目</a:t>
            </a:r>
            <a:r>
              <a:rPr lang="en-US" altLang="zh-TW" sz="616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zh-TW" altLang="en-US" sz="616" dirty="0" smtClean="0">
                <a:solidFill>
                  <a:srgbClr val="000000"/>
                </a:solidFill>
                <a:latin typeface="Times New Roman"/>
              </a:rPr>
              <a:t>故障問題會使良好的冷凍零件顯現出</a:t>
            </a:r>
            <a:endParaRPr lang="en-US" altLang="zh-TW" sz="616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700"/>
              </a:lnSpc>
            </a:pPr>
            <a:r>
              <a:rPr lang="en-US" altLang="zh-TW" sz="61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TW" altLang="en-US" sz="616" dirty="0" smtClean="0">
                <a:solidFill>
                  <a:srgbClr val="000000"/>
                </a:solidFill>
                <a:latin typeface="Times New Roman"/>
              </a:rPr>
              <a:t>故障</a:t>
            </a:r>
            <a:r>
              <a:rPr lang="en-US" altLang="zh-TW" sz="616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>
              <a:lnSpc>
                <a:spcPts val="700"/>
              </a:lnSpc>
            </a:pPr>
            <a:endParaRPr lang="zh-TW" altLang="en-US" sz="616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08500" y="1435100"/>
            <a:ext cx="384239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60500" algn="l"/>
                <a:tab pos="2222500" algn="l"/>
                <a:tab pos="3009900" algn="l"/>
                <a:tab pos="3746500" algn="l"/>
              </a:tabLst>
              <a:defRPr/>
            </a:pPr>
            <a:r>
              <a:rPr lang="zh-TW" altLang="en-US" sz="558" b="1" dirty="0">
                <a:solidFill>
                  <a:srgbClr val="000000"/>
                </a:solidFill>
                <a:latin typeface="Arial"/>
              </a:rPr>
              <a:t>操作分析</a:t>
            </a:r>
            <a:r>
              <a:rPr lang="en-US" altLang="zh-TW" sz="558" b="1" dirty="0" smtClean="0">
                <a:solidFill>
                  <a:srgbClr val="000000"/>
                </a:solidFill>
                <a:latin typeface="Arial"/>
              </a:rPr>
              <a:t> 	1 	2 	3 	4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60500" algn="l"/>
                <a:tab pos="2222500" algn="l"/>
                <a:tab pos="3009900" algn="l"/>
                <a:tab pos="3746500" algn="l"/>
              </a:tabLst>
              <a:defRPr/>
            </a:pPr>
            <a:endParaRPr lang="zh-TW" altLang="en-US" sz="558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26200" y="1625600"/>
            <a:ext cx="1078821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7417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" algn="l"/>
              </a:tabLst>
              <a:defRPr/>
            </a:pP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進入冷凝器前空氣溫</a:t>
            </a:r>
            <a:r>
              <a:rPr lang="zh-TW" altLang="en-US" sz="4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_________ </a:t>
            </a:r>
            <a:br>
              <a:rPr lang="en-US" altLang="zh-TW" sz="499" dirty="0" smtClean="0">
                <a:solidFill>
                  <a:srgbClr val="000000"/>
                </a:solidFill>
                <a:latin typeface="Arial"/>
              </a:rPr>
            </a:b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進水溫度 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_______ </a:t>
            </a:r>
            <a:br>
              <a:rPr lang="en-US" altLang="zh-TW" sz="499" dirty="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標準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 24 </a:t>
            </a: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小時產冰量 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_____________ </a:t>
            </a:r>
          </a:p>
          <a:p>
            <a:pPr marL="0" marR="0" lvl="0" indent="7417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" algn="l"/>
              </a:tabLst>
              <a:defRPr/>
            </a:pPr>
            <a:endParaRPr lang="zh-TW" altLang="en-US" sz="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00600" y="1803400"/>
            <a:ext cx="307777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zh-TW" altLang="en-US" sz="558" b="1" dirty="0">
                <a:solidFill>
                  <a:srgbClr val="000000"/>
                </a:solidFill>
                <a:latin typeface="Arial"/>
              </a:rPr>
              <a:t>冰塊產品</a:t>
            </a:r>
            <a:r>
              <a:rPr lang="en-US" altLang="zh-TW" sz="558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5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3700" y="1892300"/>
            <a:ext cx="1266372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  <a:cs typeface="Arial"/>
              </a:rPr>
              <a:t> 冰塊構造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46600" y="2133600"/>
            <a:ext cx="103393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426200" y="1828800"/>
            <a:ext cx="103714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zh-TW" altLang="en-US" sz="499" dirty="0">
                <a:solidFill>
                  <a:srgbClr val="000000"/>
                </a:solidFill>
                <a:latin typeface="Arial"/>
              </a:rPr>
              <a:t>計算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實際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zh-TW" altLang="en-US" sz="499" dirty="0" smtClean="0">
                <a:solidFill>
                  <a:srgbClr val="000000"/>
                </a:solidFill>
                <a:latin typeface="Arial"/>
              </a:rPr>
              <a:t>產冰量 </a:t>
            </a: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_____________ </a:t>
            </a:r>
          </a:p>
          <a:p>
            <a:pPr>
              <a:lnSpc>
                <a:spcPts val="600"/>
              </a:lnSpc>
            </a:pP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083300" y="1917700"/>
            <a:ext cx="21464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499" dirty="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dirty="0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80100" y="2146300"/>
            <a:ext cx="255839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93700" y="22733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安全極限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93700" y="26797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高壓壓力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3700" y="30988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低壓壓力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73600" y="2590800"/>
            <a:ext cx="75180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dirty="0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826000" y="3111500"/>
            <a:ext cx="46487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521200" y="3187700"/>
            <a:ext cx="107721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683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683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778500" y="2463800"/>
            <a:ext cx="44884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664200" y="2540000"/>
            <a:ext cx="6748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943600" y="2679700"/>
            <a:ext cx="97784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664200" y="2755900"/>
            <a:ext cx="6748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867400" y="3162300"/>
            <a:ext cx="26930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816600" y="3238500"/>
            <a:ext cx="36869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540500" y="2425700"/>
            <a:ext cx="1314462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38900" y="2501900"/>
            <a:ext cx="116217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541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541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578600" y="2565400"/>
            <a:ext cx="1357744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705600" y="2641600"/>
            <a:ext cx="122148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489700" y="2717800"/>
            <a:ext cx="111088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033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033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527800" y="2781300"/>
            <a:ext cx="141224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391400" y="2857500"/>
            <a:ext cx="320601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629400" y="3162300"/>
            <a:ext cx="1064394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78600" y="3238500"/>
            <a:ext cx="116378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743700" y="3302000"/>
            <a:ext cx="89768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001000" y="2540000"/>
            <a:ext cx="59631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013700" y="2692400"/>
            <a:ext cx="56906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166100" y="3162300"/>
            <a:ext cx="26930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8115300" y="3238500"/>
            <a:ext cx="36869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826000" y="3441700"/>
            <a:ext cx="436017" cy="858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Freeze Cycle</a:t>
            </a:r>
            <a:endParaRPr lang="zh-TW" altLang="en-US" sz="55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3700" y="3556000"/>
            <a:ext cx="1973297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除霜電磁閥測試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3700" y="3924300"/>
            <a:ext cx="197329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  <a:cs typeface="Arial"/>
              </a:rPr>
              <a:t>高壓端溫度測試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93700" y="43307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最後分析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711700" y="3530600"/>
            <a:ext cx="68929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Discharge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521200" y="3657600"/>
            <a:ext cx="105637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493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493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622800" y="3733800"/>
            <a:ext cx="85279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889500" y="3822700"/>
            <a:ext cx="3157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826000" y="4000500"/>
            <a:ext cx="45525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749800" y="4076700"/>
            <a:ext cx="60593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4673600" y="4254500"/>
            <a:ext cx="761427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4902200" y="4330700"/>
            <a:ext cx="29976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4584700" y="4419600"/>
            <a:ext cx="9297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1800" algn="l"/>
                <a:tab pos="7747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1800" algn="l"/>
                <a:tab pos="7747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572000" y="4660900"/>
            <a:ext cx="96180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Wait 5 minutes into the freeze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5664200" y="3746500"/>
            <a:ext cx="30008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651500" y="4051300"/>
            <a:ext cx="3032882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702300" y="4305300"/>
            <a:ext cx="2915863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2860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2860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918200" y="4368800"/>
            <a:ext cx="246702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49400" algn="l"/>
                <a:tab pos="22860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49400" algn="l"/>
                <a:tab pos="22860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651500" y="4648200"/>
            <a:ext cx="2930289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387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The harvest valve inlet is 	The harvest valve inlet is 	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387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953000" y="4737100"/>
            <a:ext cx="20037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cycle.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4521200" y="4826000"/>
            <a:ext cx="107080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032"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58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4032">
              <a:lnSpc>
                <a:spcPts val="600"/>
              </a:lnSpc>
            </a:pPr>
            <a:endParaRPr lang="zh-TW" altLang="en-US" sz="55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724400" y="4978400"/>
            <a:ext cx="65723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572000" y="5181600"/>
            <a:ext cx="98103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4521200" y="5270500"/>
            <a:ext cx="107080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428"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5428">
              <a:lnSpc>
                <a:spcPts val="600"/>
              </a:lnSpc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749800" y="5422900"/>
            <a:ext cx="591509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4761"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5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5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4761">
              <a:lnSpc>
                <a:spcPts val="600"/>
              </a:lnSpc>
            </a:pPr>
            <a:endParaRPr lang="zh-TW" altLang="en-US" sz="55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918200" y="4724400"/>
            <a:ext cx="152286" cy="150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400"/>
              </a:lnSpc>
            </a:pP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918200" y="4800600"/>
            <a:ext cx="147476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5778500" y="4864100"/>
            <a:ext cx="455253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5676900" y="4940300"/>
            <a:ext cx="64280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708"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708">
              <a:lnSpc>
                <a:spcPts val="500"/>
              </a:lnSpc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930900" y="5067300"/>
            <a:ext cx="134652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5791200" y="5219700"/>
            <a:ext cx="42159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803900" y="5372100"/>
            <a:ext cx="37029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499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5664200" y="5511800"/>
            <a:ext cx="67005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540500" y="4762500"/>
            <a:ext cx="45525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054">
              <a:lnSpc>
                <a:spcPts val="500"/>
              </a:lnSpc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 enough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to hold hand on </a:t>
            </a:r>
          </a:p>
          <a:p>
            <a:pPr indent="12054">
              <a:lnSpc>
                <a:spcPts val="500"/>
              </a:lnSpc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680200" y="4902200"/>
            <a:ext cx="147476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6540500" y="4965700"/>
            <a:ext cx="455253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6451600" y="5041900"/>
            <a:ext cx="644407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500"/>
              </a:lnSpc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553200" y="5219700"/>
            <a:ext cx="42159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578600" y="5372100"/>
            <a:ext cx="37029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499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6438900" y="5511800"/>
            <a:ext cx="67005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49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340600" y="4724400"/>
            <a:ext cx="1300036" cy="1043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327900" y="4800600"/>
            <a:ext cx="119904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467600" y="4864100"/>
            <a:ext cx="89127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188200" y="4927600"/>
            <a:ext cx="134011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251700" y="5003800"/>
            <a:ext cx="128240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315200" y="5067300"/>
            <a:ext cx="106760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340600" y="5207000"/>
            <a:ext cx="1165384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378700" y="5283200"/>
            <a:ext cx="110286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404100" y="5359400"/>
            <a:ext cx="107080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7366000" y="5435600"/>
            <a:ext cx="1075615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49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7226300" y="5499100"/>
            <a:ext cx="1309654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7467600" y="5575300"/>
            <a:ext cx="1011495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499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49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4800600" y="5715000"/>
            <a:ext cx="227626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27200" algn="l"/>
              </a:tabLst>
              <a:defRPr/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Final Analysis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Low on Charge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27200" algn="l"/>
              </a:tabLst>
              <a:defRPr/>
            </a:pPr>
            <a:endParaRPr lang="zh-TW" altLang="en-US" sz="55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4610100" y="5791200"/>
            <a:ext cx="2221762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  <a:tab pos="20955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Enter total number of boxes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Harvest Valve Leaking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  <a:tab pos="20955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4648200" y="5867400"/>
            <a:ext cx="23644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0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checked in each column. </a:t>
            </a: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	TXV Starving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050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7340600" y="5829300"/>
            <a:ext cx="1162178" cy="1492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499" b="1" smtClean="0">
                <a:solidFill>
                  <a:srgbClr val="000000"/>
                </a:solidFill>
                <a:latin typeface="Arial"/>
              </a:rPr>
              <a:t>TXV Flooding 	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49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77800" y="6350000"/>
            <a:ext cx="822661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lain" startAt="59"/>
              <a:tabLst>
                <a:tab pos="596900" algn="l"/>
              </a:tabLst>
              <a:defRPr/>
            </a:pP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注意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: 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為了易於進入冷凍系統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讓製冰機運轉處於測試模式下且儲冰槽是空的狀況下填寫</a:t>
            </a:r>
            <a:endParaRPr lang="en-US" altLang="zh-TW" sz="1606" dirty="0">
              <a:solidFill>
                <a:srgbClr val="000000"/>
              </a:solidFill>
              <a:latin typeface="Arial"/>
            </a:endParaRPr>
          </a:p>
          <a:p>
            <a:pPr marR="0" lvl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96900" algn="l"/>
              </a:tabLst>
              <a:defRPr/>
            </a:pP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                 冷凍分析表</a:t>
            </a:r>
            <a:endParaRPr lang="zh-TW" altLang="en-US" sz="1210" dirty="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774700" y="6604000"/>
            <a:ext cx="577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85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908300" y="762000"/>
            <a:ext cx="196528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冰塊產品檢查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9900" y="1143000"/>
            <a:ext cx="3928961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606" b="1" dirty="0" smtClean="0">
                <a:solidFill>
                  <a:srgbClr val="000000"/>
                </a:solidFill>
                <a:latin typeface="Arial"/>
              </a:rPr>
              <a:t>進水及機器周圍空氣溫度都直接影響製冰機</a:t>
            </a:r>
            <a:endParaRPr lang="en-US" altLang="zh-TW" sz="1606" b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00"/>
              </a:lnSpc>
            </a:pPr>
            <a:r>
              <a:rPr lang="zh-TW" altLang="en-US" sz="1606" b="1" dirty="0">
                <a:solidFill>
                  <a:srgbClr val="000000"/>
                </a:solidFill>
                <a:latin typeface="Arial"/>
              </a:rPr>
              <a:t>冰塊的</a:t>
            </a:r>
            <a:r>
              <a:rPr lang="zh-TW" altLang="en-US" sz="1606" b="1" dirty="0" smtClean="0">
                <a:solidFill>
                  <a:srgbClr val="000000"/>
                </a:solidFill>
                <a:latin typeface="Arial"/>
              </a:rPr>
              <a:t>產能</a:t>
            </a:r>
            <a:r>
              <a:rPr lang="en-US" altLang="zh-TW" sz="1606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900"/>
              </a:lnSpc>
            </a:pPr>
            <a:endParaRPr lang="zh-TW" altLang="en-US" sz="1606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9900" y="2108200"/>
            <a:ext cx="15068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smtClean="0">
                <a:solidFill>
                  <a:srgbClr val="000000"/>
                </a:solidFill>
                <a:latin typeface="Arial"/>
              </a:rPr>
              <a:t>1.</a:t>
            </a:r>
            <a:endParaRPr lang="zh-TW" altLang="en-US" sz="14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12800" y="2108200"/>
            <a:ext cx="1679947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決定製冰機操作條件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27100" y="25400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270000" y="2540000"/>
            <a:ext cx="2345194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進入冷凝器前的空氣溫度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:___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27100" y="27559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70000" y="2755900"/>
            <a:ext cx="1801775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機器周圍空氣溫度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:___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27100" y="2959100"/>
            <a:ext cx="80150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mtClean="0">
                <a:latin typeface="Arial"/>
                <a:cs typeface="Arial"/>
              </a:rPr>
              <a:t>•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70000" y="2959100"/>
            <a:ext cx="1952458" cy="6528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進入水槽水的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溫度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414" dirty="0">
                <a:solidFill>
                  <a:srgbClr val="000000"/>
                </a:solidFill>
                <a:latin typeface="Arial"/>
              </a:rPr>
              <a:t>____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  <a:p>
            <a:endParaRPr lang="en-US" altLang="zh-TW" sz="1414" dirty="0" smtClean="0">
              <a:solidFill>
                <a:srgbClr val="000000"/>
              </a:solidFill>
              <a:latin typeface="Arial"/>
            </a:endParaRPr>
          </a:p>
          <a:p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9900" y="3390900"/>
            <a:ext cx="15068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smtClean="0">
                <a:solidFill>
                  <a:srgbClr val="000000"/>
                </a:solidFill>
                <a:latin typeface="Arial"/>
              </a:rPr>
              <a:t>2.</a:t>
            </a:r>
            <a:endParaRPr lang="zh-TW" altLang="en-US" sz="14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12800" y="3390900"/>
            <a:ext cx="2848537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找出原廠公佈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24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小時產冰量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:____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9900" y="3606800"/>
            <a:ext cx="150682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smtClean="0">
                <a:solidFill>
                  <a:srgbClr val="000000"/>
                </a:solidFill>
                <a:latin typeface="Arial"/>
              </a:rPr>
              <a:t>3.</a:t>
            </a:r>
            <a:endParaRPr lang="zh-TW" altLang="en-US" sz="14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12800" y="3606800"/>
            <a:ext cx="2635337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執行冰塊產能檢查使用以下公式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12800" y="3822700"/>
            <a:ext cx="65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50900" y="4102100"/>
            <a:ext cx="142668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1.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079500" y="4102100"/>
            <a:ext cx="706925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b="1" smtClean="0">
                <a:solidFill>
                  <a:srgbClr val="000000"/>
                </a:solidFill>
                <a:latin typeface="Verdana"/>
              </a:rPr>
              <a:t>_______</a:t>
            </a:r>
            <a:endParaRPr lang="zh-TW" altLang="en-US" sz="1114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019300" y="4102100"/>
            <a:ext cx="123432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b="1" smtClean="0">
                <a:solidFill>
                  <a:srgbClr val="000000"/>
                </a:solidFill>
                <a:latin typeface="Verdana"/>
              </a:rPr>
              <a:t>+</a:t>
            </a:r>
            <a:endParaRPr lang="zh-TW" altLang="en-US" sz="1114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374900" y="4102100"/>
            <a:ext cx="908903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b="1" smtClean="0">
                <a:solidFill>
                  <a:srgbClr val="000000"/>
                </a:solidFill>
                <a:latin typeface="Verdana"/>
              </a:rPr>
              <a:t>_________</a:t>
            </a:r>
            <a:endParaRPr lang="zh-TW" altLang="en-US" sz="1114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54400" y="4102100"/>
            <a:ext cx="123432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b="1" smtClean="0">
                <a:solidFill>
                  <a:srgbClr val="000000"/>
                </a:solidFill>
                <a:latin typeface="Verdana"/>
              </a:rPr>
              <a:t>=</a:t>
            </a:r>
            <a:endParaRPr lang="zh-TW" altLang="en-US" sz="1114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86200" y="4102100"/>
            <a:ext cx="1110882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b="1" smtClean="0">
                <a:solidFill>
                  <a:srgbClr val="000000"/>
                </a:solidFill>
                <a:latin typeface="Verdana"/>
              </a:rPr>
              <a:t>___________</a:t>
            </a:r>
            <a:endParaRPr lang="zh-TW" altLang="en-US" sz="1114" b="1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066800" y="4368800"/>
            <a:ext cx="570669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>
                <a:solidFill>
                  <a:srgbClr val="000000"/>
                </a:solidFill>
                <a:latin typeface="Verdana"/>
              </a:rPr>
              <a:t>製冰時間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501900" y="4368800"/>
            <a:ext cx="570669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>
                <a:solidFill>
                  <a:srgbClr val="000000"/>
                </a:solidFill>
                <a:latin typeface="Verdana"/>
              </a:rPr>
              <a:t>除霜時間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860800" y="4368800"/>
            <a:ext cx="713337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總製冰時間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25500" y="4622800"/>
            <a:ext cx="142668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2.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066800" y="4622800"/>
            <a:ext cx="730969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019300" y="4622800"/>
            <a:ext cx="84960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Arial"/>
              </a:rPr>
              <a:t>÷</a:t>
            </a:r>
            <a:endParaRPr lang="zh-TW" altLang="en-US" sz="11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374900" y="4622800"/>
            <a:ext cx="913712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467100" y="4622800"/>
            <a:ext cx="117020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=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860800" y="4622800"/>
            <a:ext cx="1187826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952500" y="4889500"/>
            <a:ext cx="896079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24</a:t>
            </a:r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小時分鐘數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400300" y="4889500"/>
            <a:ext cx="713337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總</a:t>
            </a:r>
            <a:r>
              <a:rPr lang="zh-TW" altLang="en-US" sz="1114" dirty="0">
                <a:solidFill>
                  <a:srgbClr val="000000"/>
                </a:solidFill>
                <a:latin typeface="Verdana"/>
              </a:rPr>
              <a:t>製冰</a:t>
            </a:r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時間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911600" y="4889500"/>
            <a:ext cx="856004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每天製冰盤數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25500" y="5143500"/>
            <a:ext cx="142668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3.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066800" y="5143500"/>
            <a:ext cx="730969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019300" y="5143500"/>
            <a:ext cx="72136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Arial"/>
              </a:rPr>
              <a:t>×</a:t>
            </a:r>
            <a:endParaRPr lang="zh-TW" altLang="en-US" sz="1114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374900" y="5143500"/>
            <a:ext cx="913712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467100" y="5143500"/>
            <a:ext cx="117020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=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860800" y="5143500"/>
            <a:ext cx="1187826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114" smtClean="0">
                <a:solidFill>
                  <a:srgbClr val="000000"/>
                </a:solidFill>
                <a:latin typeface="Verdana"/>
              </a:rPr>
              <a:t>_____________</a:t>
            </a:r>
            <a:endParaRPr lang="zh-TW" altLang="en-US" sz="1114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990600" y="5397500"/>
            <a:ext cx="856004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每盤冰的重量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000500" y="5397500"/>
            <a:ext cx="1181414" cy="1714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實際</a:t>
            </a:r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24</a:t>
            </a:r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小時產冰量</a:t>
            </a: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231900" y="5575300"/>
            <a:ext cx="4969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200"/>
              </a:lnSpc>
            </a:pP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2451100" y="5537200"/>
            <a:ext cx="1601400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1612900" algn="l"/>
              </a:tabLst>
              <a:defRPr/>
            </a:pPr>
            <a:r>
              <a:rPr lang="zh-TW" altLang="en-US" sz="1114" dirty="0">
                <a:solidFill>
                  <a:srgbClr val="000000"/>
                </a:solidFill>
                <a:latin typeface="Verdana"/>
              </a:rPr>
              <a:t>每天製冰</a:t>
            </a:r>
            <a:r>
              <a:rPr lang="zh-TW" altLang="en-US" sz="1114" dirty="0" smtClean="0">
                <a:solidFill>
                  <a:srgbClr val="000000"/>
                </a:solidFill>
                <a:latin typeface="Verdana"/>
              </a:rPr>
              <a:t>盤數              </a:t>
            </a:r>
            <a:r>
              <a:rPr lang="en-US" altLang="zh-TW" sz="1114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12900" algn="l"/>
              </a:tabLst>
              <a:defRPr/>
            </a:pPr>
            <a:endParaRPr lang="zh-TW" altLang="en-US" sz="1114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69900" y="5956300"/>
            <a:ext cx="5310749" cy="217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4.  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步驟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的結果與步驟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2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比較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當這些數字相近時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表示冰塊產能正常</a:t>
            </a: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77800" y="6400800"/>
            <a:ext cx="1987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60</a:t>
            </a:r>
            <a:endParaRPr lang="zh-TW" altLang="en-US" sz="1210">
              <a:solidFill>
                <a:srgbClr val="42525D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58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11200" y="5016500"/>
            <a:ext cx="3263714" cy="123110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4006" b="1" dirty="0" smtClean="0">
                <a:solidFill>
                  <a:srgbClr val="001F5F"/>
                </a:solidFill>
                <a:latin typeface="Verdana"/>
              </a:rPr>
              <a:t>製冰操作程序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 </a:t>
            </a:r>
          </a:p>
          <a:p>
            <a:pPr>
              <a:lnSpc>
                <a:spcPts val="4800"/>
              </a:lnSpc>
            </a:pPr>
            <a:endParaRPr lang="zh-TW" altLang="en-US" sz="4006" b="1" dirty="0">
              <a:solidFill>
                <a:srgbClr val="001F5F"/>
              </a:solidFill>
              <a:latin typeface="Verdan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5100" y="6451600"/>
            <a:ext cx="153888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000000"/>
                </a:solidFill>
                <a:latin typeface="Verdana"/>
              </a:rPr>
              <a:t>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0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68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70300" y="762000"/>
            <a:ext cx="72776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安裝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4800" y="1828800"/>
            <a:ext cx="1878719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3106" b="1" dirty="0">
                <a:solidFill>
                  <a:srgbClr val="212168"/>
                </a:solidFill>
                <a:latin typeface="Verdana"/>
              </a:rPr>
              <a:t>      裝</a:t>
            </a:r>
            <a:r>
              <a:rPr lang="zh-TW" altLang="en-US" sz="3106" b="1" dirty="0" smtClean="0">
                <a:solidFill>
                  <a:srgbClr val="212168"/>
                </a:solidFill>
                <a:latin typeface="Verdana"/>
              </a:rPr>
              <a:t>機</a:t>
            </a:r>
            <a:r>
              <a:rPr lang="en-US" altLang="zh-TW" sz="3106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3700"/>
              </a:lnSpc>
            </a:pPr>
            <a:r>
              <a:rPr lang="zh-TW" altLang="en-US" sz="3106" b="1" dirty="0" smtClean="0">
                <a:solidFill>
                  <a:srgbClr val="212168"/>
                </a:solidFill>
                <a:latin typeface="Verdana"/>
              </a:rPr>
              <a:t>     檢查表</a:t>
            </a:r>
            <a:endParaRPr lang="zh-TW" altLang="en-US" sz="3106" b="1" dirty="0">
              <a:solidFill>
                <a:srgbClr val="212168"/>
              </a:solidFill>
              <a:latin typeface="Verdan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61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556000" y="1739900"/>
            <a:ext cx="766235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製冰機水平嗎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56000" y="2209800"/>
            <a:ext cx="155170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機器內部所有包裝物品都移除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56000" y="2603500"/>
            <a:ext cx="110286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電源及水源都已接妥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556000" y="3060700"/>
            <a:ext cx="200054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電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源電壓是否與機器上銘牌電壓相符合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56000" y="3530600"/>
            <a:ext cx="143949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機器四周散熱空間是否足夠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87050" y="3987800"/>
            <a:ext cx="121507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機器已接地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極性正確？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56000" y="4445000"/>
            <a:ext cx="1795363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製冰機安裝後周圍環境溫度仍保持在</a:t>
            </a:r>
            <a:endParaRPr lang="en-US" altLang="zh-TW" sz="874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000"/>
              </a:lnSpc>
            </a:pP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 40° - 110°F (4° - 43°C)?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56000" y="5016500"/>
            <a:ext cx="1570943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製冰機安裝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後進水溫度</a:t>
            </a: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仍保持在</a:t>
            </a:r>
            <a:endParaRPr lang="en-US" altLang="zh-TW" sz="874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000"/>
              </a:lnSpc>
            </a:pP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40° - 90°F (4° - 32°C)?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56000" y="5600700"/>
            <a:ext cx="1955664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I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是否有專有排水管提供給水冷機使用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502400" y="1828800"/>
            <a:ext cx="121507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製冰機排水有通氣孔嗎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02400" y="2222500"/>
            <a:ext cx="222496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所有電源線沒有接觸到冷媒管或移動的零件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502400" y="2667000"/>
            <a:ext cx="2249014" cy="384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Manitowoc 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的清潔</a:t>
            </a: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與消毒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藥劑的使用與保養已</a:t>
            </a:r>
            <a:endParaRPr lang="en-US" altLang="zh-TW" sz="874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000"/>
              </a:lnSpc>
            </a:pP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向業主或操作者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說明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02400" y="3251200"/>
            <a:ext cx="177612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>
                <a:solidFill>
                  <a:srgbClr val="000000"/>
                </a:solidFill>
                <a:latin typeface="Arial"/>
              </a:rPr>
              <a:t>業主或操作</a:t>
            </a: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者已完成保固卡的登記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sz="87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502400" y="3784600"/>
            <a:ext cx="1215076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製冰機與儲冰槽已消毒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02400" y="4254500"/>
            <a:ext cx="1439497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874" dirty="0" smtClean="0">
                <a:solidFill>
                  <a:srgbClr val="000000"/>
                </a:solidFill>
                <a:latin typeface="Arial"/>
              </a:rPr>
              <a:t>製冰機電源已設在製冰位置</a:t>
            </a:r>
            <a:r>
              <a:rPr lang="en-US" altLang="zh-TW" sz="874" dirty="0" smtClean="0">
                <a:solidFill>
                  <a:srgbClr val="000000"/>
                </a:solidFill>
                <a:latin typeface="Arial"/>
              </a:rPr>
              <a:t>?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87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467100" y="762000"/>
            <a:ext cx="134652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冷媒路徑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42054" y="1333500"/>
            <a:ext cx="93775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3214" b="1" dirty="0">
                <a:solidFill>
                  <a:srgbClr val="000000"/>
                </a:solidFill>
                <a:latin typeface="Arial"/>
              </a:rPr>
              <a:t>出口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37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08700" y="4826000"/>
            <a:ext cx="937757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3214" b="1" dirty="0">
                <a:solidFill>
                  <a:srgbClr val="000000"/>
                </a:solidFill>
                <a:latin typeface="Arial"/>
              </a:rPr>
              <a:t>進口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37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60500" y="5486400"/>
            <a:ext cx="6658874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altLang="zh-TW" sz="3214" b="1" dirty="0" smtClean="0">
                <a:solidFill>
                  <a:srgbClr val="000000"/>
                </a:solidFill>
                <a:latin typeface="Arial"/>
              </a:rPr>
              <a:t>NEO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™ </a:t>
            </a:r>
            <a:r>
              <a:rPr lang="zh-TW" altLang="en-US" sz="3214" b="1" dirty="0" smtClean="0">
                <a:solidFill>
                  <a:srgbClr val="000000"/>
                </a:solidFill>
                <a:latin typeface="Arial"/>
                <a:cs typeface="Arial"/>
              </a:rPr>
              <a:t>蒸發器（製冰格）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 &lt;</a:t>
            </a:r>
            <a:r>
              <a:rPr lang="zh-TW" altLang="en-US" sz="3214" b="1" dirty="0">
                <a:solidFill>
                  <a:srgbClr val="000000"/>
                </a:solidFill>
                <a:latin typeface="Arial"/>
                <a:cs typeface="Arial"/>
              </a:rPr>
              <a:t>前視圖</a:t>
            </a:r>
            <a:r>
              <a:rPr lang="en-US" altLang="zh-TW" sz="3214" b="1" dirty="0" smtClean="0">
                <a:solidFill>
                  <a:srgbClr val="000000"/>
                </a:solidFill>
                <a:latin typeface="Arial"/>
                <a:cs typeface="Arial"/>
              </a:rPr>
              <a:t>&gt; </a:t>
            </a:r>
          </a:p>
          <a:p>
            <a:pPr>
              <a:lnSpc>
                <a:spcPts val="3700"/>
              </a:lnSpc>
            </a:pPr>
            <a:endParaRPr lang="zh-TW" altLang="en-US" sz="3214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62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0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17900" y="762000"/>
            <a:ext cx="1237518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安全極限</a:t>
            </a:r>
            <a:endParaRPr lang="en-US" altLang="zh-TW" sz="2410" dirty="0" smtClean="0">
              <a:solidFill>
                <a:srgbClr val="ED1B2D"/>
              </a:solidFill>
              <a:latin typeface="Verdana"/>
            </a:endParaRP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654300" y="1816100"/>
            <a:ext cx="1554913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　　　　　　　　說明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48300" y="1816100"/>
            <a:ext cx="1421864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　主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電子板</a:t>
            </a:r>
            <a:r>
              <a:rPr lang="en-US" altLang="zh-TW" sz="1210" b="1" dirty="0" smtClean="0">
                <a:solidFill>
                  <a:srgbClr val="FFFFFF"/>
                </a:solidFill>
                <a:latin typeface="Verdana"/>
              </a:rPr>
              <a:t>LED</a:t>
            </a:r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燈號</a:t>
            </a:r>
            <a:endParaRPr lang="zh-TW" altLang="en-US" sz="121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37400" y="1816100"/>
            <a:ext cx="932948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1210" b="1" dirty="0" smtClean="0">
                <a:solidFill>
                  <a:srgbClr val="FFFFFF"/>
                </a:solidFill>
                <a:latin typeface="Verdana"/>
              </a:rPr>
              <a:t>　維修</a:t>
            </a:r>
            <a:r>
              <a:rPr lang="zh-TW" altLang="en-US" sz="1210" b="1" dirty="0">
                <a:solidFill>
                  <a:srgbClr val="FFFFFF"/>
                </a:solidFill>
                <a:latin typeface="Verdana"/>
              </a:rPr>
              <a:t>指示燈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448300" y="2006600"/>
            <a:ext cx="1064394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b="1" i="1" dirty="0" smtClean="0">
                <a:solidFill>
                  <a:srgbClr val="FFFFFF"/>
                </a:solidFill>
                <a:latin typeface="Verdana"/>
              </a:rPr>
              <a:t>　　　　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主電子板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37400" y="2006600"/>
            <a:ext cx="830356" cy="140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b="1" i="1" dirty="0" smtClean="0">
                <a:solidFill>
                  <a:srgbClr val="FFFFFF"/>
                </a:solidFill>
                <a:latin typeface="Verdana"/>
              </a:rPr>
              <a:t>　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910" b="1" i="1" dirty="0">
                <a:solidFill>
                  <a:srgbClr val="FFFFFF"/>
                </a:solidFill>
                <a:latin typeface="Verdana"/>
              </a:rPr>
              <a:t>操作者介面</a:t>
            </a:r>
            <a:r>
              <a:rPr lang="en-US" altLang="zh-TW" sz="910" b="1" i="1" dirty="0" smtClean="0">
                <a:solidFill>
                  <a:srgbClr val="FFFFFF"/>
                </a:solidFill>
                <a:latin typeface="Verdana"/>
              </a:rPr>
              <a:t>)</a:t>
            </a:r>
            <a:endParaRPr lang="zh-TW" altLang="en-US" sz="910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54300" y="2286000"/>
            <a:ext cx="220893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#1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 smtClean="0">
                <a:solidFill>
                  <a:srgbClr val="FFFFFF"/>
                </a:solidFill>
                <a:latin typeface="Verdana"/>
              </a:rPr>
              <a:t>除霜時間過久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606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654300" y="2603500"/>
            <a:ext cx="1663917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 3 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盤製冰時間超過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60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 分鐘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900"/>
              </a:lnSpc>
            </a:pPr>
            <a:endParaRPr lang="en-US" altLang="zh-TW" sz="814" b="1" i="1" dirty="0" smtClean="0">
              <a:solidFill>
                <a:srgbClr val="FFFFFF"/>
              </a:solidFill>
              <a:latin typeface="Verdana"/>
            </a:endParaRPr>
          </a:p>
          <a:p>
            <a:pPr>
              <a:lnSpc>
                <a:spcPts val="9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54300" y="2933700"/>
            <a:ext cx="1663917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 </a:t>
            </a:r>
            <a:r>
              <a:rPr lang="en-US" altLang="zh-TW" sz="800" b="1" i="1" dirty="0" smtClean="0">
                <a:solidFill>
                  <a:srgbClr val="FFFFFF"/>
                </a:solidFill>
                <a:latin typeface="Verdana"/>
              </a:rPr>
              <a:t>6 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盤製冰時間超過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60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 分鐘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900"/>
              </a:lnSpc>
            </a:pPr>
            <a:r>
              <a:rPr lang="en-US" altLang="zh-TW" sz="814" b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9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54300" y="3429000"/>
            <a:ext cx="2341988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6" b="1" dirty="0">
                <a:solidFill>
                  <a:srgbClr val="FFFFFF"/>
                </a:solidFill>
                <a:latin typeface="Verdana"/>
              </a:rPr>
              <a:t>安全</a:t>
            </a:r>
            <a:r>
              <a:rPr lang="zh-TW" altLang="en-US" sz="1606" b="1" dirty="0" smtClean="0">
                <a:solidFill>
                  <a:srgbClr val="FFFFFF"/>
                </a:solidFill>
                <a:latin typeface="Verdana"/>
              </a:rPr>
              <a:t>極限</a:t>
            </a:r>
            <a:r>
              <a:rPr lang="en-US" altLang="zh-TW" sz="1606" b="1" dirty="0" smtClean="0">
                <a:solidFill>
                  <a:srgbClr val="FFFFFF"/>
                </a:solidFill>
                <a:latin typeface="Verdana"/>
              </a:rPr>
              <a:t> #2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>
                <a:solidFill>
                  <a:srgbClr val="FFFFFF"/>
                </a:solidFill>
                <a:latin typeface="Verdana"/>
              </a:rPr>
              <a:t>除霜時間過</a:t>
            </a:r>
            <a:r>
              <a:rPr lang="zh-TW" altLang="en-US" sz="1114" b="1" i="1" dirty="0" smtClean="0">
                <a:solidFill>
                  <a:srgbClr val="FFFFFF"/>
                </a:solidFill>
                <a:latin typeface="Verdana"/>
              </a:rPr>
              <a:t>久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800"/>
              </a:lnSpc>
            </a:pPr>
            <a:endParaRPr lang="zh-TW" altLang="en-US" sz="1414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54300" y="3784600"/>
            <a:ext cx="1732847" cy="3462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</a:t>
            </a:r>
            <a:r>
              <a:rPr lang="zh-TW" altLang="en-US" sz="800" b="1" i="1" dirty="0" smtClean="0">
                <a:solidFill>
                  <a:srgbClr val="FFFFFF"/>
                </a:solidFill>
                <a:latin typeface="Verdana"/>
              </a:rPr>
              <a:t>　</a:t>
            </a:r>
            <a:r>
              <a:rPr lang="en-US" altLang="zh-TW" sz="800" b="1" i="1" dirty="0" smtClean="0">
                <a:solidFill>
                  <a:srgbClr val="FFFFFF"/>
                </a:solidFill>
                <a:latin typeface="Verdana"/>
              </a:rPr>
              <a:t>3 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800" b="1" i="1" dirty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800" b="1" i="1" dirty="0">
                <a:solidFill>
                  <a:srgbClr val="FFFFFF"/>
                </a:solidFill>
                <a:latin typeface="Verdana"/>
              </a:rPr>
              <a:t>分鐘</a:t>
            </a:r>
          </a:p>
          <a:p>
            <a:pPr>
              <a:lnSpc>
                <a:spcPts val="900"/>
              </a:lnSpc>
            </a:pPr>
            <a:r>
              <a:rPr lang="en-US" altLang="zh-TW" sz="814" b="1" i="1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900"/>
              </a:lnSpc>
            </a:pPr>
            <a:endParaRPr lang="zh-TW" altLang="en-US" sz="814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109016" y="3429000"/>
            <a:ext cx="1125308" cy="7022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維修扳手將在</a:t>
            </a:r>
            <a:r>
              <a:rPr lang="en-US" altLang="zh-TW" sz="910" i="1" dirty="0">
                <a:solidFill>
                  <a:srgbClr val="000000"/>
                </a:solidFill>
                <a:latin typeface="Verdana"/>
              </a:rPr>
              <a:t>75</a:t>
            </a:r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盤</a:t>
            </a:r>
            <a:endParaRPr lang="en-US" altLang="zh-TW" sz="910" i="1" dirty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除霜時間超過</a:t>
            </a:r>
            <a:r>
              <a:rPr lang="en-US" altLang="zh-TW" sz="910" i="1" dirty="0">
                <a:solidFill>
                  <a:srgbClr val="000000"/>
                </a:solidFill>
                <a:latin typeface="Verdana"/>
              </a:rPr>
              <a:t>3.5</a:t>
            </a:r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分鐘</a:t>
            </a:r>
            <a:endParaRPr lang="en-US" altLang="zh-TW" sz="910" i="1" dirty="0">
              <a:solidFill>
                <a:srgbClr val="000000"/>
              </a:solidFill>
              <a:latin typeface="Verdana"/>
            </a:endParaRPr>
          </a:p>
          <a:p>
            <a:r>
              <a:rPr lang="zh-TW" altLang="en-US" sz="910" i="1" dirty="0">
                <a:solidFill>
                  <a:srgbClr val="000000"/>
                </a:solidFill>
                <a:latin typeface="Verdana"/>
              </a:rPr>
              <a:t>後一直閃爍</a:t>
            </a:r>
          </a:p>
          <a:p>
            <a:pPr indent="54864">
              <a:lnSpc>
                <a:spcPts val="1100"/>
              </a:lnSpc>
            </a:pPr>
            <a:r>
              <a:rPr lang="en-US" altLang="zh-TW" sz="910" i="1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indent="54864">
              <a:lnSpc>
                <a:spcPts val="1100"/>
              </a:lnSpc>
            </a:pPr>
            <a:endParaRPr lang="zh-TW" altLang="en-US" sz="91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13600" y="3695700"/>
            <a:ext cx="41678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TW" sz="910" i="1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0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654300" y="4241800"/>
            <a:ext cx="199573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900" b="1" i="1" dirty="0">
                <a:solidFill>
                  <a:srgbClr val="FFFFFF"/>
                </a:solidFill>
                <a:latin typeface="Verdana"/>
              </a:rPr>
              <a:t>在連續</a:t>
            </a:r>
            <a:r>
              <a:rPr lang="en-US" altLang="zh-TW" sz="900" b="1" i="1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900" b="1" i="1" dirty="0" smtClean="0">
                <a:solidFill>
                  <a:srgbClr val="FFFFFF"/>
                </a:solidFill>
                <a:latin typeface="Verdana"/>
              </a:rPr>
              <a:t>100 </a:t>
            </a:r>
            <a:r>
              <a:rPr lang="zh-TW" altLang="en-US" sz="900" b="1" i="1" dirty="0">
                <a:solidFill>
                  <a:srgbClr val="FFFFFF"/>
                </a:solidFill>
                <a:latin typeface="Verdana"/>
              </a:rPr>
              <a:t>盤除霜時間超過</a:t>
            </a:r>
            <a:r>
              <a:rPr lang="en-US" altLang="zh-TW" sz="900" b="1" i="1" dirty="0">
                <a:solidFill>
                  <a:srgbClr val="FFFFFF"/>
                </a:solidFill>
                <a:latin typeface="Verdana"/>
              </a:rPr>
              <a:t> 3.5 </a:t>
            </a:r>
            <a:r>
              <a:rPr lang="zh-TW" altLang="en-US" sz="900" b="1" i="1" dirty="0">
                <a:solidFill>
                  <a:srgbClr val="FFFFFF"/>
                </a:solidFill>
                <a:latin typeface="Verdana"/>
              </a:rPr>
              <a:t>分鐘</a:t>
            </a:r>
          </a:p>
          <a:p>
            <a:pPr>
              <a:lnSpc>
                <a:spcPts val="1000"/>
              </a:lnSpc>
            </a:pPr>
            <a:endParaRPr lang="zh-TW" altLang="en-US" sz="814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654300" y="4775200"/>
            <a:ext cx="15837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600" b="1" dirty="0">
                <a:solidFill>
                  <a:srgbClr val="FFFFFF"/>
                </a:solidFill>
                <a:latin typeface="Verdana"/>
              </a:rPr>
              <a:t>安全極限</a:t>
            </a:r>
            <a:r>
              <a:rPr lang="en-US" altLang="zh-TW" sz="1600" b="1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altLang="zh-TW" sz="1414" b="1" dirty="0" smtClean="0">
                <a:solidFill>
                  <a:srgbClr val="FFFFFF"/>
                </a:solidFill>
                <a:latin typeface="Verdana"/>
              </a:rPr>
              <a:t>#3 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(</a:t>
            </a:r>
            <a:r>
              <a:rPr lang="zh-TW" altLang="en-US" sz="1114" b="1" i="1" dirty="0">
                <a:solidFill>
                  <a:srgbClr val="FFFFFF"/>
                </a:solidFill>
                <a:latin typeface="Verdana"/>
              </a:rPr>
              <a:t>水</a:t>
            </a:r>
            <a:r>
              <a:rPr lang="en-US" altLang="zh-TW" sz="1114" b="1" i="1" dirty="0" smtClean="0">
                <a:solidFill>
                  <a:srgbClr val="FFFFFF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414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54300" y="4965700"/>
            <a:ext cx="261449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zh-TW" altLang="en-US" sz="1050" b="1" i="1" dirty="0">
                <a:solidFill>
                  <a:srgbClr val="FFFFFF"/>
                </a:solidFill>
                <a:latin typeface="Verdana"/>
              </a:rPr>
              <a:t>在</a:t>
            </a:r>
            <a:r>
              <a:rPr lang="en-US" altLang="zh-TW" sz="1050" b="1" i="1" dirty="0">
                <a:solidFill>
                  <a:srgbClr val="FFFFFF"/>
                </a:solidFill>
                <a:latin typeface="Verdana"/>
              </a:rPr>
              <a:t>4</a:t>
            </a:r>
            <a:r>
              <a:rPr lang="zh-TW" altLang="en-US" sz="1050" b="1" i="1" dirty="0">
                <a:solidFill>
                  <a:srgbClr val="FFFFFF"/>
                </a:solidFill>
                <a:latin typeface="Verdana"/>
              </a:rPr>
              <a:t>分鐘的製冰時間之後</a:t>
            </a:r>
            <a:r>
              <a:rPr lang="en-US" altLang="zh-TW" sz="1050" b="1" i="1" dirty="0">
                <a:solidFill>
                  <a:srgbClr val="FFFFFF"/>
                </a:solidFill>
                <a:latin typeface="Verdana"/>
              </a:rPr>
              <a:t>,</a:t>
            </a:r>
            <a:r>
              <a:rPr lang="zh-TW" altLang="en-US" sz="1050" b="1" i="1" dirty="0">
                <a:solidFill>
                  <a:srgbClr val="FFFFFF"/>
                </a:solidFill>
                <a:latin typeface="Verdana"/>
              </a:rPr>
              <a:t>浮球開關仍在低位</a:t>
            </a:r>
            <a:r>
              <a:rPr lang="en-US" altLang="zh-TW" sz="1050" b="1" i="1" dirty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1200"/>
              </a:lnSpc>
            </a:pPr>
            <a:endParaRPr lang="zh-TW" altLang="en-US" sz="1006" b="1" i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98700" y="5448300"/>
            <a:ext cx="4892365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檢查記憶體產生何種安全極限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將製冰機關機後再開機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lnSpc>
                <a:spcPts val="1800"/>
              </a:lnSpc>
            </a:pPr>
            <a:endParaRPr lang="zh-TW" altLang="en-US" sz="1600" dirty="0"/>
          </a:p>
          <a:p>
            <a:pPr>
              <a:lnSpc>
                <a:spcPts val="1900"/>
              </a:lnSpc>
            </a:pPr>
            <a:endParaRPr lang="zh-TW" altLang="en-US" sz="1606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298700" y="5930900"/>
            <a:ext cx="577081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在機器啟動前檢視主電子板上</a:t>
            </a:r>
            <a:r>
              <a:rPr lang="en-US" altLang="zh-TW" sz="1600" b="1" i="1" dirty="0">
                <a:solidFill>
                  <a:srgbClr val="000000"/>
                </a:solidFill>
                <a:latin typeface="Arial"/>
              </a:rPr>
              <a:t>SL1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1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次或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zh-TW" sz="1600" b="1" i="1" dirty="0">
                <a:solidFill>
                  <a:srgbClr val="000000"/>
                </a:solidFill>
                <a:latin typeface="Arial"/>
              </a:rPr>
              <a:t>SL2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2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次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或 </a:t>
            </a:r>
            <a:endParaRPr lang="en-US" altLang="zh-TW" sz="1600" i="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800"/>
              </a:lnSpc>
            </a:pPr>
            <a:r>
              <a:rPr lang="en-US" altLang="zh-TW" sz="1600" b="1" i="1" dirty="0" smtClean="0">
                <a:solidFill>
                  <a:srgbClr val="000000"/>
                </a:solidFill>
                <a:latin typeface="Arial"/>
              </a:rPr>
              <a:t>SL1&amp;SL2</a:t>
            </a:r>
            <a:r>
              <a:rPr lang="zh-TW" altLang="en-US" sz="1600" i="1" dirty="0">
                <a:solidFill>
                  <a:srgbClr val="000000"/>
                </a:solidFill>
                <a:latin typeface="Arial"/>
              </a:rPr>
              <a:t>閃爍 </a:t>
            </a:r>
            <a:r>
              <a:rPr lang="en-US" altLang="zh-TW" sz="1600" i="1" dirty="0">
                <a:solidFill>
                  <a:srgbClr val="000000"/>
                </a:solidFill>
                <a:latin typeface="Arial"/>
              </a:rPr>
              <a:t>3</a:t>
            </a:r>
            <a:r>
              <a:rPr lang="zh-TW" altLang="en-US" sz="1600" i="1" dirty="0" smtClean="0">
                <a:solidFill>
                  <a:srgbClr val="000000"/>
                </a:solidFill>
                <a:latin typeface="Arial"/>
              </a:rPr>
              <a:t>次</a:t>
            </a:r>
            <a:endParaRPr lang="en-US" altLang="zh-TW" sz="16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7800" y="6400800"/>
            <a:ext cx="198772" cy="1862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63</a:t>
            </a:r>
            <a:endParaRPr lang="zh-TW" altLang="en-US" sz="121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298700" y="6426200"/>
            <a:ext cx="3961021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zh-TW" altLang="en-US" sz="1606" i="1" dirty="0">
                <a:solidFill>
                  <a:srgbClr val="000000"/>
                </a:solidFill>
                <a:latin typeface="Arial"/>
                <a:cs typeface="Arial"/>
              </a:rPr>
              <a:t>在機器開機後維修指示燈閃爍 </a:t>
            </a:r>
            <a:r>
              <a:rPr lang="en-US" altLang="zh-TW" sz="1606" i="1" dirty="0">
                <a:solidFill>
                  <a:srgbClr val="000000"/>
                </a:solidFill>
                <a:latin typeface="Arial"/>
                <a:cs typeface="Arial"/>
              </a:rPr>
              <a:t>1, 2, </a:t>
            </a:r>
            <a:r>
              <a:rPr lang="zh-TW" altLang="en-US" sz="1606" i="1" dirty="0">
                <a:solidFill>
                  <a:srgbClr val="000000"/>
                </a:solidFill>
                <a:latin typeface="Arial"/>
                <a:cs typeface="Arial"/>
              </a:rPr>
              <a:t>或 </a:t>
            </a:r>
            <a:r>
              <a:rPr lang="en-US" altLang="zh-TW" sz="1606" i="1" dirty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lang="zh-TW" altLang="en-US" sz="1606" i="1" dirty="0">
                <a:solidFill>
                  <a:srgbClr val="000000"/>
                </a:solidFill>
                <a:latin typeface="Arial"/>
                <a:cs typeface="Arial"/>
              </a:rPr>
              <a:t>次</a:t>
            </a:r>
            <a:r>
              <a:rPr lang="en-US" altLang="zh-TW" sz="1606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zh-TW" altLang="en-US" sz="1606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9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70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60700" y="762000"/>
            <a:ext cx="165590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高壓端壓力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62600" y="1231900"/>
            <a:ext cx="158376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19" b="1" smtClean="0">
                <a:solidFill>
                  <a:srgbClr val="000000"/>
                </a:solidFill>
                <a:latin typeface="Times New Roman"/>
              </a:rPr>
              <a:t>Under Counter Ice machine </a:t>
            </a:r>
          </a:p>
          <a:p>
            <a:pPr>
              <a:lnSpc>
                <a:spcPts val="11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62600" y="1409700"/>
            <a:ext cx="1753685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39" b="1" smtClean="0">
                <a:solidFill>
                  <a:srgbClr val="000000"/>
                </a:solidFill>
                <a:latin typeface="Times New Roman"/>
              </a:rPr>
              <a:t>Refrigeration System Operational Analysis Table </a:t>
            </a:r>
          </a:p>
          <a:p>
            <a:pPr>
              <a:lnSpc>
                <a:spcPts val="7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52900" y="1498600"/>
            <a:ext cx="4385816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39" smtClean="0">
                <a:solidFill>
                  <a:srgbClr val="000000"/>
                </a:solidFill>
                <a:latin typeface="Times New Roman"/>
              </a:rPr>
              <a:t>This table must be used with charts, checklists and other references to eliminate refrigeration components not listed on the table and </a:t>
            </a:r>
            <a:br>
              <a:rPr lang="en-US" altLang="zh-TW" sz="639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639" smtClean="0">
                <a:solidFill>
                  <a:srgbClr val="000000"/>
                </a:solidFill>
                <a:latin typeface="Times New Roman"/>
              </a:rPr>
              <a:t>external items and problems which can cause good refrigeration components to appear defective. </a:t>
            </a:r>
          </a:p>
          <a:p>
            <a:pPr>
              <a:lnSpc>
                <a:spcPts val="700"/>
              </a:lnSpc>
            </a:pPr>
            <a:endParaRPr lang="zh-TW" altLang="en-US" sz="639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6400" y="1689100"/>
            <a:ext cx="738985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Operational Analysis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15000" y="1689100"/>
            <a:ext cx="41678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1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02400" y="1689100"/>
            <a:ext cx="41678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2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15200" y="1689100"/>
            <a:ext cx="41678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3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89900" y="1689100"/>
            <a:ext cx="41678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4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97600" y="1879600"/>
            <a:ext cx="1466748" cy="797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Air-Temperature Entering Condenser__________</a:t>
            </a: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84900" y="1955800"/>
            <a:ext cx="1484381" cy="797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Water Temperature Entering Ice Machine_______</a:t>
            </a: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08500" y="2057400"/>
            <a:ext cx="53540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Ice Production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41800" y="2425700"/>
            <a:ext cx="107721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97600" y="2044700"/>
            <a:ext cx="148919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623">
              <a:lnSpc>
                <a:spcPts val="5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Published 24 hour ice production_____________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Calculated (actual) ice production_____________ </a:t>
            </a:r>
          </a:p>
          <a:p>
            <a:pPr indent="8623">
              <a:lnSpc>
                <a:spcPts val="500"/>
              </a:lnSpc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29300" y="2184400"/>
            <a:ext cx="2257028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302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626100" y="2425700"/>
            <a:ext cx="269304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381500" y="2908300"/>
            <a:ext cx="78226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533900" y="3441700"/>
            <a:ext cx="48250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216400" y="3517900"/>
            <a:ext cx="112370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  <a:tab pos="3937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79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79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79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79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79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  <a:tab pos="3937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11800" y="2768600"/>
            <a:ext cx="4744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397500" y="2844800"/>
            <a:ext cx="71173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89600" y="2984500"/>
            <a:ext cx="10419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397500" y="3073400"/>
            <a:ext cx="71173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613400" y="3492500"/>
            <a:ext cx="28373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62600" y="3581400"/>
            <a:ext cx="38953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311900" y="2730500"/>
            <a:ext cx="137377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197600" y="2794000"/>
            <a:ext cx="120706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922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37300" y="2870200"/>
            <a:ext cx="14250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77000" y="2946400"/>
            <a:ext cx="127438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48400" y="3022600"/>
            <a:ext cx="115576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286500" y="3098800"/>
            <a:ext cx="147796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188200" y="3175000"/>
            <a:ext cx="33823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400800" y="3492500"/>
            <a:ext cx="110447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50000" y="3568700"/>
            <a:ext cx="121026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515100" y="3644900"/>
            <a:ext cx="93455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810500" y="2844800"/>
            <a:ext cx="62998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823200" y="2997200"/>
            <a:ext cx="59952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975600" y="3492500"/>
            <a:ext cx="28373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7924800" y="3581400"/>
            <a:ext cx="38953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33900" y="3784600"/>
            <a:ext cx="455253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Freeze Cycle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419600" y="3860800"/>
            <a:ext cx="698909" cy="891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Discharge Pressure</a:t>
            </a: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3700" y="4305300"/>
            <a:ext cx="3488134" cy="4873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606" dirty="0" smtClean="0">
                <a:solidFill>
                  <a:srgbClr val="0D0D0D"/>
                </a:solidFill>
                <a:latin typeface="Verdana"/>
              </a:rPr>
              <a:t>比較實際高壓端壓力與原廠公佈的高壓</a:t>
            </a:r>
            <a:endParaRPr lang="en-US" altLang="zh-TW" sz="1606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r>
              <a:rPr lang="zh-TW" altLang="en-US" sz="1606" dirty="0" smtClean="0">
                <a:solidFill>
                  <a:srgbClr val="0D0D0D"/>
                </a:solidFill>
                <a:latin typeface="Verdana"/>
              </a:rPr>
              <a:t>端壓力值</a:t>
            </a:r>
            <a:r>
              <a:rPr lang="zh-TW" altLang="en-US" sz="1606" dirty="0">
                <a:solidFill>
                  <a:srgbClr val="0D0D0D"/>
                </a:solidFill>
                <a:latin typeface="Verdana"/>
              </a:rPr>
              <a:t>之間的</a:t>
            </a:r>
            <a:r>
              <a:rPr lang="zh-TW" altLang="en-US" sz="1606" dirty="0" smtClean="0">
                <a:solidFill>
                  <a:srgbClr val="0D0D0D"/>
                </a:solidFill>
                <a:latin typeface="Verdana"/>
              </a:rPr>
              <a:t>範圍</a:t>
            </a:r>
            <a:endParaRPr lang="zh-TW" altLang="en-US" sz="1606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93700" y="4800600"/>
            <a:ext cx="72136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606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800"/>
              </a:lnSpc>
            </a:pP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229100" y="4013200"/>
            <a:ext cx="109485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747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747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330700" y="4089400"/>
            <a:ext cx="8848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597400" y="4178300"/>
            <a:ext cx="33021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533900" y="4368800"/>
            <a:ext cx="4760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457700" y="4445000"/>
            <a:ext cx="63158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368800" y="4635500"/>
            <a:ext cx="79989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4610100" y="4711700"/>
            <a:ext cx="3125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4279900" y="4800600"/>
            <a:ext cx="97462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  <a:tab pos="8128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  <a:tab pos="8128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279900" y="5054600"/>
            <a:ext cx="10082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Wait 5 minutes into the freeze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397500" y="4102100"/>
            <a:ext cx="315951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384800" y="4419600"/>
            <a:ext cx="319157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435600" y="4686300"/>
            <a:ext cx="303448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600200" algn="l"/>
                <a:tab pos="23749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600200" algn="l"/>
                <a:tab pos="23749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664200" y="4749800"/>
            <a:ext cx="255198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  <a:tab pos="1600200" algn="l"/>
                <a:tab pos="23622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  <a:tab pos="1600200" algn="l"/>
                <a:tab pos="23622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384800" y="5041900"/>
            <a:ext cx="303448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00200" algn="l"/>
                <a:tab pos="24638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The harvest valve inlet is 	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00200" algn="l"/>
                <a:tab pos="24638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93700" y="5283200"/>
            <a:ext cx="3744615" cy="7309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606" dirty="0" smtClean="0">
                <a:solidFill>
                  <a:srgbClr val="0D0D0D"/>
                </a:solidFill>
                <a:latin typeface="Verdana"/>
              </a:rPr>
              <a:t>使用技術手冊上對照表來修正高壓端壓力</a:t>
            </a:r>
            <a:endParaRPr lang="en-US" altLang="zh-TW" sz="1606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r>
              <a:rPr lang="zh-TW" altLang="en-US" sz="1606" dirty="0">
                <a:solidFill>
                  <a:srgbClr val="0D0D0D"/>
                </a:solidFill>
                <a:latin typeface="Verdana"/>
              </a:rPr>
              <a:t>過高或過</a:t>
            </a:r>
            <a:r>
              <a:rPr lang="zh-TW" altLang="en-US" sz="1606" dirty="0" smtClean="0">
                <a:solidFill>
                  <a:srgbClr val="0D0D0D"/>
                </a:solidFill>
                <a:latin typeface="Verdana"/>
              </a:rPr>
              <a:t>低的問題</a:t>
            </a:r>
            <a:r>
              <a:rPr lang="en-US" altLang="zh-TW" sz="1606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1900"/>
              </a:lnSpc>
            </a:pPr>
            <a:endParaRPr lang="zh-TW" altLang="en-US" sz="1606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660900" y="5143500"/>
            <a:ext cx="20999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cycle.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4229100" y="5219700"/>
            <a:ext cx="111889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7841"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79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7841">
              <a:lnSpc>
                <a:spcPts val="600"/>
              </a:lnSpc>
            </a:pPr>
            <a:endParaRPr lang="zh-TW" altLang="en-US" sz="579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432300" y="5384800"/>
            <a:ext cx="6876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267200" y="5600700"/>
            <a:ext cx="102271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4216400" y="5689600"/>
            <a:ext cx="1122102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6944">
              <a:lnSpc>
                <a:spcPts val="6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7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6944">
              <a:lnSpc>
                <a:spcPts val="600"/>
              </a:lnSpc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457700" y="5854700"/>
            <a:ext cx="613951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8260">
              <a:lnSpc>
                <a:spcPts val="700"/>
              </a:lnSpc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7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7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79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8260">
              <a:lnSpc>
                <a:spcPts val="700"/>
              </a:lnSpc>
            </a:pPr>
            <a:endParaRPr lang="zh-TW" altLang="en-US" sz="579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664200" y="5130800"/>
            <a:ext cx="158698" cy="150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400"/>
              </a:lnSpc>
            </a:pP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664200" y="5194300"/>
            <a:ext cx="155492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5511800" y="5270500"/>
            <a:ext cx="47929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5422900" y="5346700"/>
            <a:ext cx="67646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33">
              <a:lnSpc>
                <a:spcPts val="5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833">
              <a:lnSpc>
                <a:spcPts val="500"/>
              </a:lnSpc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676900" y="5486400"/>
            <a:ext cx="14106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5537200" y="5638800"/>
            <a:ext cx="44082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549900" y="5791200"/>
            <a:ext cx="38792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18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5410200" y="5943600"/>
            <a:ext cx="71013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172200" y="5092700"/>
            <a:ext cx="755015" cy="1561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The harvest valve inlet is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18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	COOL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311900" y="5245100"/>
            <a:ext cx="479298" cy="1561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to hold hand on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-and-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311900" y="5384800"/>
            <a:ext cx="480901" cy="150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400"/>
              </a:lnSpc>
            </a:pPr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6210300" y="5448300"/>
            <a:ext cx="67486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600"/>
              </a:lnSpc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324600" y="5638800"/>
            <a:ext cx="44082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337300" y="5791200"/>
            <a:ext cx="38792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18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6197600" y="5943600"/>
            <a:ext cx="71013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1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137400" y="5130800"/>
            <a:ext cx="1341714" cy="1049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124700" y="5194300"/>
            <a:ext cx="124874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264400" y="5270500"/>
            <a:ext cx="92493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6972300" y="5334000"/>
            <a:ext cx="140423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048500" y="5410200"/>
            <a:ext cx="133049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112000" y="5486400"/>
            <a:ext cx="110126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137400" y="5638800"/>
            <a:ext cx="121026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162800" y="5702300"/>
            <a:ext cx="116217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200900" y="5778500"/>
            <a:ext cx="109966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7150100" y="5854700"/>
            <a:ext cx="112691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7010400" y="5930900"/>
            <a:ext cx="137698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636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636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7264400" y="6007100"/>
            <a:ext cx="105637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r>
              <a:rPr lang="en-US" altLang="zh-TW" sz="518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endParaRPr lang="zh-TW" altLang="en-US" sz="51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4508500" y="6159500"/>
            <a:ext cx="52097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9" b="1" smtClean="0">
                <a:solidFill>
                  <a:srgbClr val="000000"/>
                </a:solidFill>
                <a:latin typeface="Arial"/>
              </a:rPr>
              <a:t>Final Analysis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4305300" y="6235700"/>
            <a:ext cx="937757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Enter total number of boxes </a:t>
            </a:r>
            <a:br>
              <a:rPr lang="en-US" altLang="zh-TW" sz="579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9" smtClean="0">
                <a:solidFill>
                  <a:srgbClr val="000000"/>
                </a:solidFill>
                <a:latin typeface="Arial"/>
              </a:rPr>
              <a:t>	checked in each column.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79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177800" y="6413500"/>
            <a:ext cx="253274" cy="33021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64 </a:t>
            </a:r>
          </a:p>
          <a:p>
            <a:pPr>
              <a:lnSpc>
                <a:spcPts val="1200"/>
              </a:lnSpc>
            </a:pPr>
            <a:endParaRPr lang="zh-TW" altLang="en-US"/>
          </a:p>
        </p:txBody>
      </p:sp>
      <p:sp>
        <p:nvSpPr>
          <p:cNvPr id="98" name="文字方塊 97"/>
          <p:cNvSpPr txBox="1"/>
          <p:nvPr/>
        </p:nvSpPr>
        <p:spPr>
          <a:xfrm>
            <a:off x="6299200" y="6172200"/>
            <a:ext cx="49693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Low on Charge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9" name="文字方塊 98"/>
          <p:cNvSpPr txBox="1"/>
          <p:nvPr/>
        </p:nvSpPr>
        <p:spPr>
          <a:xfrm>
            <a:off x="5397500" y="6235700"/>
            <a:ext cx="120065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Harvest Valve Leaking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6324600" y="6311900"/>
            <a:ext cx="43441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TXV Starving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01" name="文字方塊 100"/>
          <p:cNvSpPr txBox="1"/>
          <p:nvPr/>
        </p:nvSpPr>
        <p:spPr>
          <a:xfrm>
            <a:off x="7137400" y="6273800"/>
            <a:ext cx="119103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r>
              <a:rPr lang="en-US" altLang="zh-TW" sz="518" b="1" smtClean="0">
                <a:solidFill>
                  <a:srgbClr val="000000"/>
                </a:solidFill>
                <a:latin typeface="Arial"/>
              </a:rPr>
              <a:t>TXV Flooding 	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endParaRPr lang="zh-TW" altLang="en-US" sz="518" b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1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" y="23411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38500" y="762000"/>
            <a:ext cx="165590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ED1B2D"/>
                </a:solidFill>
                <a:latin typeface="Verdana"/>
              </a:rPr>
              <a:t>低壓端壓力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49900" y="1231900"/>
            <a:ext cx="158376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1013" b="1" smtClean="0">
                <a:solidFill>
                  <a:srgbClr val="000000"/>
                </a:solidFill>
                <a:latin typeface="Times New Roman"/>
              </a:rPr>
              <a:t>Under Counter Ice machine </a:t>
            </a:r>
          </a:p>
          <a:p>
            <a:pPr>
              <a:lnSpc>
                <a:spcPts val="11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49900" y="1409700"/>
            <a:ext cx="1736053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36" b="1" smtClean="0">
                <a:solidFill>
                  <a:srgbClr val="000000"/>
                </a:solidFill>
                <a:latin typeface="Times New Roman"/>
              </a:rPr>
              <a:t>Refrigeration System Operational Analysis Table </a:t>
            </a:r>
          </a:p>
          <a:p>
            <a:pPr>
              <a:lnSpc>
                <a:spcPts val="7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52900" y="1485900"/>
            <a:ext cx="4331314" cy="3012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altLang="zh-TW" sz="636" smtClean="0">
                <a:solidFill>
                  <a:srgbClr val="000000"/>
                </a:solidFill>
                <a:latin typeface="Times New Roman"/>
              </a:rPr>
              <a:t>This table must be used with charts, checklists and other references to eliminate refrigeration components not listed on the table and </a:t>
            </a:r>
            <a:br>
              <a:rPr lang="en-US" altLang="zh-TW" sz="636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636" smtClean="0">
                <a:solidFill>
                  <a:srgbClr val="000000"/>
                </a:solidFill>
                <a:latin typeface="Times New Roman"/>
              </a:rPr>
              <a:t>external items and problems which can cause good refrigeration components to appear defective. </a:t>
            </a:r>
          </a:p>
          <a:p>
            <a:pPr>
              <a:lnSpc>
                <a:spcPts val="800"/>
              </a:lnSpc>
            </a:pPr>
            <a:endParaRPr lang="zh-TW" altLang="en-US" sz="636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6400" y="1689100"/>
            <a:ext cx="738985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Operational Analysis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15000" y="1689100"/>
            <a:ext cx="41678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1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02400" y="1689100"/>
            <a:ext cx="41678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2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15200" y="1689100"/>
            <a:ext cx="41678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3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77200" y="1689100"/>
            <a:ext cx="41678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4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84900" y="1866900"/>
            <a:ext cx="1484381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648"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Air-Temperature Entering Condenser__________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Water Temperature Entering Ice Machine_______ </a:t>
            </a:r>
          </a:p>
          <a:p>
            <a:pPr indent="7648">
              <a:lnSpc>
                <a:spcPts val="600"/>
              </a:lnSpc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08500" y="2057400"/>
            <a:ext cx="53540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Ice Production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41800" y="2413000"/>
            <a:ext cx="107561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184900" y="2032000"/>
            <a:ext cx="147796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605">
              <a:lnSpc>
                <a:spcPts val="5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Published 24 hour ice production_____________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Calculated (actual) ice production_____________ </a:t>
            </a:r>
          </a:p>
          <a:p>
            <a:pPr indent="8605">
              <a:lnSpc>
                <a:spcPts val="500"/>
              </a:lnSpc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29300" y="2171700"/>
            <a:ext cx="221855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13400" y="2413000"/>
            <a:ext cx="2651367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381500" y="2882900"/>
            <a:ext cx="78226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533900" y="3416300"/>
            <a:ext cx="48250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216400" y="3505200"/>
            <a:ext cx="112210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  <a:tab pos="3810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76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  <a:tab pos="3810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511800" y="2743200"/>
            <a:ext cx="46326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397500" y="2832100"/>
            <a:ext cx="69730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676900" y="2971800"/>
            <a:ext cx="10419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97500" y="3048000"/>
            <a:ext cx="69730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600700" y="3467100"/>
            <a:ext cx="27732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549900" y="3556000"/>
            <a:ext cx="37670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311900" y="2705100"/>
            <a:ext cx="134812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97600" y="2781300"/>
            <a:ext cx="119423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337300" y="2857500"/>
            <a:ext cx="140904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477000" y="2933700"/>
            <a:ext cx="125996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248400" y="3009900"/>
            <a:ext cx="11429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86500" y="3073400"/>
            <a:ext cx="145071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188200" y="3149600"/>
            <a:ext cx="33502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400800" y="3467100"/>
            <a:ext cx="108523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350000" y="3543300"/>
            <a:ext cx="118462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02400" y="3619500"/>
            <a:ext cx="94256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810500" y="2832100"/>
            <a:ext cx="61715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823200" y="2984500"/>
            <a:ext cx="58830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975600" y="3467100"/>
            <a:ext cx="27732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7924800" y="3556000"/>
            <a:ext cx="37670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533900" y="3759200"/>
            <a:ext cx="455253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Freeze Cycle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419600" y="3848100"/>
            <a:ext cx="698909" cy="886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Discharge Pressure</a:t>
            </a: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55600" y="4045967"/>
            <a:ext cx="3052118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比較實際高壓端壓力與原廠公佈的高壓</a:t>
            </a:r>
            <a:endParaRPr lang="en-US" altLang="zh-TW" sz="1400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端壓力</a:t>
            </a:r>
            <a:r>
              <a:rPr lang="zh-TW" altLang="en-US" sz="1400" dirty="0" smtClean="0">
                <a:solidFill>
                  <a:srgbClr val="0D0D0D"/>
                </a:solidFill>
                <a:latin typeface="Verdana"/>
              </a:rPr>
              <a:t>值</a:t>
            </a:r>
            <a:endParaRPr lang="en-US" altLang="zh-TW" sz="1400" dirty="0" smtClean="0">
              <a:solidFill>
                <a:srgbClr val="585858"/>
              </a:solidFill>
              <a:latin typeface="Verdana"/>
            </a:endParaRP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585858"/>
              </a:solidFill>
              <a:latin typeface="Verdan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17500" y="4584700"/>
            <a:ext cx="3505768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dirty="0" smtClean="0">
                <a:solidFill>
                  <a:srgbClr val="585858"/>
                </a:solidFill>
                <a:latin typeface="Verdana"/>
              </a:rPr>
              <a:t>在製冰週期低壓壓力會逐漸下降這是正常的</a:t>
            </a:r>
            <a:r>
              <a:rPr lang="en-US" altLang="zh-TW" sz="1414" dirty="0" smtClean="0">
                <a:solidFill>
                  <a:srgbClr val="585858"/>
                </a:solidFill>
                <a:latin typeface="Verdana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585858"/>
              </a:solidFill>
              <a:latin typeface="Verdan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229100" y="3987800"/>
            <a:ext cx="109485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74700" algn="l"/>
              </a:tabLst>
              <a:defRPr/>
            </a:pPr>
            <a:r>
              <a:rPr lang="en-US" altLang="zh-TW" sz="576" dirty="0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74700" algn="l"/>
              </a:tabLst>
              <a:defRPr/>
            </a:pPr>
            <a:endParaRPr lang="zh-TW" altLang="en-US" sz="57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330700" y="4064000"/>
            <a:ext cx="87203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597400" y="4152900"/>
            <a:ext cx="33021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4533900" y="4330700"/>
            <a:ext cx="4760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457700" y="4419600"/>
            <a:ext cx="63158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368800" y="4597400"/>
            <a:ext cx="79989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4610100" y="4686300"/>
            <a:ext cx="3125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4279900" y="4762500"/>
            <a:ext cx="97462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  <a:tab pos="8128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  <a:tab pos="8128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97500" y="4076700"/>
            <a:ext cx="311944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384800" y="4394200"/>
            <a:ext cx="314188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435600" y="4648200"/>
            <a:ext cx="301204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600200" algn="l"/>
                <a:tab pos="23622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600200" algn="l"/>
                <a:tab pos="23622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664200" y="4724400"/>
            <a:ext cx="254877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  <a:tab pos="1600200" algn="l"/>
                <a:tab pos="23622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35000" algn="l"/>
                <a:tab pos="1600200" algn="l"/>
                <a:tab pos="23622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384800" y="5003800"/>
            <a:ext cx="302807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00200" algn="l"/>
                <a:tab pos="24638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The harvest valve inlet is 	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00200" algn="l"/>
                <a:tab pos="24638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17500" y="5029200"/>
            <a:ext cx="3231654" cy="6796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使用技術手冊上對照表來</a:t>
            </a:r>
            <a:r>
              <a:rPr lang="zh-TW" altLang="en-US" sz="1400" dirty="0" smtClean="0">
                <a:solidFill>
                  <a:srgbClr val="0D0D0D"/>
                </a:solidFill>
                <a:latin typeface="Verdana"/>
              </a:rPr>
              <a:t>修正低壓</a:t>
            </a: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端壓力</a:t>
            </a:r>
            <a:endParaRPr lang="en-US" altLang="zh-TW" sz="1400" dirty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1900"/>
              </a:lnSpc>
            </a:pPr>
            <a:r>
              <a:rPr lang="zh-TW" altLang="en-US" sz="1400" dirty="0">
                <a:solidFill>
                  <a:srgbClr val="0D0D0D"/>
                </a:solidFill>
                <a:latin typeface="Verdana"/>
              </a:rPr>
              <a:t>過高或過低的</a:t>
            </a:r>
            <a:r>
              <a:rPr lang="zh-TW" altLang="en-US" sz="1400" dirty="0" smtClean="0">
                <a:solidFill>
                  <a:srgbClr val="0D0D0D"/>
                </a:solidFill>
                <a:latin typeface="Verdana"/>
              </a:rPr>
              <a:t>問題</a:t>
            </a:r>
            <a:endParaRPr lang="en-US" altLang="zh-TW" sz="1414" dirty="0" smtClean="0">
              <a:solidFill>
                <a:srgbClr val="585858"/>
              </a:solidFill>
              <a:latin typeface="Verdana"/>
            </a:endParaRPr>
          </a:p>
          <a:p>
            <a:pPr>
              <a:lnSpc>
                <a:spcPts val="1500"/>
              </a:lnSpc>
            </a:pPr>
            <a:endParaRPr lang="zh-TW" altLang="en-US" sz="1414" dirty="0">
              <a:solidFill>
                <a:srgbClr val="585858"/>
              </a:solidFill>
              <a:latin typeface="Verdana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279900" y="5041900"/>
            <a:ext cx="1005083" cy="1931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Wait 5 minutes into the freeze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229100" y="5194300"/>
            <a:ext cx="111889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7585">
              <a:lnSpc>
                <a:spcPts val="600"/>
              </a:lnSpc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76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7585">
              <a:lnSpc>
                <a:spcPts val="600"/>
              </a:lnSpc>
            </a:pPr>
            <a:endParaRPr lang="zh-TW" altLang="en-US" sz="576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432300" y="5346700"/>
            <a:ext cx="6876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4267200" y="5562600"/>
            <a:ext cx="102271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4216400" y="5651500"/>
            <a:ext cx="1120500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6844">
              <a:lnSpc>
                <a:spcPts val="600"/>
              </a:lnSpc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6844">
              <a:lnSpc>
                <a:spcPts val="600"/>
              </a:lnSpc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457700" y="5803900"/>
            <a:ext cx="613951" cy="26417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8026">
              <a:lnSpc>
                <a:spcPts val="700"/>
              </a:lnSpc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76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76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8026">
              <a:lnSpc>
                <a:spcPts val="700"/>
              </a:lnSpc>
            </a:pPr>
            <a:endParaRPr lang="zh-TW" altLang="en-US" sz="576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5664200" y="5080000"/>
            <a:ext cx="15709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5651500" y="5156200"/>
            <a:ext cx="1554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5511800" y="5232400"/>
            <a:ext cx="4744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422900" y="5308600"/>
            <a:ext cx="67165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824">
              <a:lnSpc>
                <a:spcPts val="5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824">
              <a:lnSpc>
                <a:spcPts val="500"/>
              </a:lnSpc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5676900" y="5448300"/>
            <a:ext cx="13785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5524500" y="5600700"/>
            <a:ext cx="43762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549900" y="5753100"/>
            <a:ext cx="3847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15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397500" y="5905500"/>
            <a:ext cx="69249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172200" y="5054600"/>
            <a:ext cx="743793" cy="1560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The harvest valve inlet is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15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	COOL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299200" y="5207000"/>
            <a:ext cx="471283" cy="1560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to hold hand on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-and-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299200" y="5334000"/>
            <a:ext cx="47448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6210300" y="5410200"/>
            <a:ext cx="66684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600"/>
              </a:lnSpc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324600" y="5600700"/>
            <a:ext cx="43762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337300" y="5753100"/>
            <a:ext cx="3847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15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197600" y="5905500"/>
            <a:ext cx="69249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15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7124700" y="5080000"/>
            <a:ext cx="133369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112000" y="5156200"/>
            <a:ext cx="124072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264400" y="5232400"/>
            <a:ext cx="91210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6972300" y="5295900"/>
            <a:ext cx="138499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035800" y="5372100"/>
            <a:ext cx="1325684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099300" y="5448300"/>
            <a:ext cx="10980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137400" y="5588000"/>
            <a:ext cx="119423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162800" y="5664200"/>
            <a:ext cx="11429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200900" y="5740400"/>
            <a:ext cx="109645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150100" y="5816600"/>
            <a:ext cx="112210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15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010400" y="5892800"/>
            <a:ext cx="134972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7264400" y="5969000"/>
            <a:ext cx="103874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r>
              <a:rPr lang="en-US" altLang="zh-TW" sz="515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60400" algn="l"/>
              </a:tabLst>
              <a:defRPr/>
            </a:pPr>
            <a:endParaRPr lang="zh-TW" altLang="en-US" sz="515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4508500" y="6108700"/>
            <a:ext cx="52097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76" b="1" smtClean="0">
                <a:solidFill>
                  <a:srgbClr val="000000"/>
                </a:solidFill>
                <a:latin typeface="Arial"/>
              </a:rPr>
              <a:t>Final Analysis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4305300" y="6197600"/>
            <a:ext cx="93615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Enter total number of boxes </a:t>
            </a:r>
            <a:br>
              <a:rPr lang="en-US" altLang="zh-TW" sz="576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76" smtClean="0">
                <a:solidFill>
                  <a:srgbClr val="000000"/>
                </a:solidFill>
                <a:latin typeface="Arial"/>
              </a:rPr>
              <a:t>	checked in each column.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76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65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96" name="文字方塊 95"/>
          <p:cNvSpPr txBox="1"/>
          <p:nvPr/>
        </p:nvSpPr>
        <p:spPr>
          <a:xfrm>
            <a:off x="6299200" y="6121400"/>
            <a:ext cx="49212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Low on Charge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5397500" y="6197600"/>
            <a:ext cx="294631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727200" algn="l"/>
                <a:tab pos="2514600" algn="l"/>
              </a:tabLst>
              <a:defRPr/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Harvest Valve Leaking 	-or-	TXV Flooding 	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1727200" algn="l"/>
                <a:tab pos="2514600" algn="l"/>
              </a:tabLst>
              <a:defRPr/>
            </a:pPr>
            <a:endParaRPr lang="zh-TW" altLang="en-US" sz="515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6324600" y="6273800"/>
            <a:ext cx="424796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15" b="1" smtClean="0">
                <a:solidFill>
                  <a:srgbClr val="000000"/>
                </a:solidFill>
                <a:latin typeface="Arial"/>
              </a:rPr>
              <a:t>TXV Starving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5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86100" y="762000"/>
            <a:ext cx="227466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除霜電磁閥測試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37200" y="1231900"/>
            <a:ext cx="15485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997" b="1" smtClean="0">
                <a:solidFill>
                  <a:srgbClr val="000000"/>
                </a:solidFill>
                <a:latin typeface="Times New Roman"/>
              </a:rPr>
              <a:t>Under Counter Ice machine </a:t>
            </a:r>
          </a:p>
          <a:p>
            <a:pPr>
              <a:lnSpc>
                <a:spcPts val="11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37200" y="1397000"/>
            <a:ext cx="1712007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26" b="1" smtClean="0">
                <a:solidFill>
                  <a:srgbClr val="000000"/>
                </a:solidFill>
                <a:latin typeface="Times New Roman"/>
              </a:rPr>
              <a:t>Refrigeration System Operational Analysis Table </a:t>
            </a:r>
          </a:p>
          <a:p>
            <a:pPr>
              <a:lnSpc>
                <a:spcPts val="7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52900" y="1485900"/>
            <a:ext cx="4263988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26" smtClean="0">
                <a:solidFill>
                  <a:srgbClr val="000000"/>
                </a:solidFill>
                <a:latin typeface="Times New Roman"/>
              </a:rPr>
              <a:t>This table must be used with charts, checklists and other references to eliminate refrigeration components not listed on the table and </a:t>
            </a:r>
            <a:br>
              <a:rPr lang="en-US" altLang="zh-TW" sz="626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626" smtClean="0">
                <a:solidFill>
                  <a:srgbClr val="000000"/>
                </a:solidFill>
                <a:latin typeface="Times New Roman"/>
              </a:rPr>
              <a:t>external items and problems which can cause good refrigeration components to appear defective. </a:t>
            </a:r>
          </a:p>
          <a:p>
            <a:pPr>
              <a:lnSpc>
                <a:spcPts val="700"/>
              </a:lnSpc>
            </a:pPr>
            <a:endParaRPr lang="zh-TW" altLang="en-US" sz="626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03700" y="1676400"/>
            <a:ext cx="726161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Operational Analysis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96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1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643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2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644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3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137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4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59500" y="1854200"/>
            <a:ext cx="1452321" cy="7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Air-Temperature Entering Condenser__________</a:t>
            </a: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46800" y="1930400"/>
            <a:ext cx="1461939" cy="7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Water Temperature Entering Ice Machine_______</a:t>
            </a: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95800" y="2032000"/>
            <a:ext cx="52899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Ice Production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41800" y="2387600"/>
            <a:ext cx="105798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59500" y="2019300"/>
            <a:ext cx="146995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473"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Published 24 hour ice production_____________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Calculated (actual) ice production_____________ </a:t>
            </a:r>
          </a:p>
          <a:p>
            <a:pPr indent="8473">
              <a:lnSpc>
                <a:spcPts val="500"/>
              </a:lnSpc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03900" y="2159000"/>
            <a:ext cx="2205732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600700" y="2400300"/>
            <a:ext cx="263694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381500" y="2857500"/>
            <a:ext cx="77104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521200" y="3378200"/>
            <a:ext cx="4728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216400" y="3467100"/>
            <a:ext cx="11028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810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810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499100" y="2717800"/>
            <a:ext cx="46006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384800" y="2806700"/>
            <a:ext cx="69410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51500" y="2933700"/>
            <a:ext cx="10419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384800" y="3022600"/>
            <a:ext cx="69410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7" dirty="0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507" dirty="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dirty="0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7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588000" y="3429000"/>
            <a:ext cx="27571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37200" y="3517900"/>
            <a:ext cx="37510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73800" y="2679700"/>
            <a:ext cx="134652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159500" y="2755900"/>
            <a:ext cx="119423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99200" y="2832100"/>
            <a:ext cx="138980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38900" y="2908300"/>
            <a:ext cx="12583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10300" y="2971800"/>
            <a:ext cx="114294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248400" y="3048000"/>
            <a:ext cx="144751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137400" y="3124200"/>
            <a:ext cx="33342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362700" y="3429000"/>
            <a:ext cx="10836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11900" y="3505200"/>
            <a:ext cx="118301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464300" y="3581400"/>
            <a:ext cx="9297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747000" y="2806700"/>
            <a:ext cx="61555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759700" y="2946400"/>
            <a:ext cx="58509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912100" y="3429000"/>
            <a:ext cx="27571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7861300" y="3517900"/>
            <a:ext cx="37510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21200" y="3721100"/>
            <a:ext cx="445635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Freeze Cycle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406900" y="3797300"/>
            <a:ext cx="684483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Discharge Pressure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4216400" y="3937000"/>
            <a:ext cx="107080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19100" algn="l"/>
                <a:tab pos="7620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19100" algn="l"/>
                <a:tab pos="7620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318000" y="4013200"/>
            <a:ext cx="86722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597400" y="4102100"/>
            <a:ext cx="32541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521200" y="4279900"/>
            <a:ext cx="46647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4445000" y="4368800"/>
            <a:ext cx="62036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368800" y="4546600"/>
            <a:ext cx="77585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699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699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597400" y="4622800"/>
            <a:ext cx="30136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279900" y="4711700"/>
            <a:ext cx="94416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  <a:tab pos="7874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  <a:tab pos="7874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5372100" y="4025900"/>
            <a:ext cx="308738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59400" y="4343400"/>
            <a:ext cx="310982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410200" y="4597400"/>
            <a:ext cx="298639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574800" algn="l"/>
                <a:tab pos="2336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574800" algn="l"/>
                <a:tab pos="2336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638800" y="4660900"/>
            <a:ext cx="250870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74800" algn="l"/>
                <a:tab pos="23241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74800" algn="l"/>
                <a:tab pos="23241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431074" y="5013275"/>
            <a:ext cx="3446456" cy="9233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014" dirty="0" smtClean="0">
                <a:solidFill>
                  <a:srgbClr val="585858"/>
                </a:solidFill>
                <a:latin typeface="Verdana"/>
              </a:rPr>
              <a:t>製冰</a:t>
            </a:r>
            <a:r>
              <a:rPr lang="en-US" altLang="zh-TW" sz="2014" dirty="0" smtClean="0">
                <a:solidFill>
                  <a:srgbClr val="585858"/>
                </a:solidFill>
                <a:latin typeface="Verdana"/>
              </a:rPr>
              <a:t>5</a:t>
            </a:r>
            <a:r>
              <a:rPr lang="zh-TW" altLang="en-US" sz="2014" dirty="0" smtClean="0">
                <a:solidFill>
                  <a:srgbClr val="585858"/>
                </a:solidFill>
                <a:latin typeface="Verdana"/>
              </a:rPr>
              <a:t>分鐘後</a:t>
            </a:r>
            <a:r>
              <a:rPr lang="en-US" altLang="zh-TW" sz="2014" dirty="0" smtClean="0">
                <a:solidFill>
                  <a:srgbClr val="585858"/>
                </a:solidFill>
                <a:latin typeface="Verdana"/>
              </a:rPr>
              <a:t>,</a:t>
            </a:r>
            <a:r>
              <a:rPr lang="zh-TW" altLang="en-US" sz="2014" dirty="0" smtClean="0">
                <a:solidFill>
                  <a:srgbClr val="585858"/>
                </a:solidFill>
                <a:latin typeface="Verdana"/>
              </a:rPr>
              <a:t>檢查除霜電磁閥</a:t>
            </a:r>
            <a:r>
              <a:rPr lang="en-US" altLang="zh-TW" sz="2014" dirty="0" smtClean="0">
                <a:solidFill>
                  <a:srgbClr val="585858"/>
                </a:solidFill>
                <a:latin typeface="Verdana"/>
              </a:rPr>
              <a:t> </a:t>
            </a:r>
            <a:br>
              <a:rPr lang="en-US" altLang="zh-TW" sz="2014" dirty="0" smtClean="0">
                <a:solidFill>
                  <a:srgbClr val="585858"/>
                </a:solidFill>
                <a:latin typeface="Verdana"/>
              </a:rPr>
            </a:br>
            <a:r>
              <a:rPr lang="zh-TW" altLang="en-US" sz="2014" dirty="0">
                <a:solidFill>
                  <a:srgbClr val="585858"/>
                </a:solidFill>
                <a:latin typeface="Verdana"/>
              </a:rPr>
              <a:t>進口溫度</a:t>
            </a:r>
            <a:r>
              <a:rPr lang="en-US" altLang="zh-TW" sz="2014" dirty="0" smtClean="0">
                <a:solidFill>
                  <a:srgbClr val="585858"/>
                </a:solidFill>
                <a:latin typeface="Verdana"/>
              </a:rPr>
              <a:t> </a:t>
            </a:r>
          </a:p>
          <a:p>
            <a:pPr>
              <a:lnSpc>
                <a:spcPts val="2400"/>
              </a:lnSpc>
            </a:pPr>
            <a:endParaRPr lang="zh-TW" altLang="en-US" sz="2014" dirty="0">
              <a:solidFill>
                <a:srgbClr val="585858"/>
              </a:solidFill>
              <a:latin typeface="Verdana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4279900" y="4953000"/>
            <a:ext cx="985847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Wait 5 minutes into the freeze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29100" y="5118100"/>
            <a:ext cx="110126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5808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6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5808">
              <a:lnSpc>
                <a:spcPts val="600"/>
              </a:lnSpc>
            </a:pP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419600" y="5283200"/>
            <a:ext cx="67326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1" name="文字方塊 60"/>
          <p:cNvSpPr txBox="1"/>
          <p:nvPr/>
        </p:nvSpPr>
        <p:spPr>
          <a:xfrm>
            <a:off x="4267200" y="5499100"/>
            <a:ext cx="10066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4216400" y="5575300"/>
            <a:ext cx="109324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6135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6135">
              <a:lnSpc>
                <a:spcPts val="600"/>
              </a:lnSpc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445000" y="5740400"/>
            <a:ext cx="604333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6393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6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6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6393">
              <a:lnSpc>
                <a:spcPts val="600"/>
              </a:lnSpc>
            </a:pPr>
            <a:endParaRPr lang="zh-TW" altLang="en-US" sz="567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5359400" y="4940300"/>
            <a:ext cx="73577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5638800" y="5016500"/>
            <a:ext cx="155492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5638800" y="5092700"/>
            <a:ext cx="1554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5486400" y="5156200"/>
            <a:ext cx="47128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5397500" y="5245100"/>
            <a:ext cx="66364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765"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765">
              <a:lnSpc>
                <a:spcPts val="500"/>
              </a:lnSpc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651500" y="5384800"/>
            <a:ext cx="13785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5511800" y="5537200"/>
            <a:ext cx="43281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524500" y="5676900"/>
            <a:ext cx="383118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384800" y="5829300"/>
            <a:ext cx="69089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6146800" y="4991100"/>
            <a:ext cx="73577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273800" y="5130800"/>
            <a:ext cx="47128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-and-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273800" y="5270500"/>
            <a:ext cx="46968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6" name="文字方塊 75"/>
          <p:cNvSpPr txBox="1"/>
          <p:nvPr/>
        </p:nvSpPr>
        <p:spPr>
          <a:xfrm>
            <a:off x="6172200" y="5346700"/>
            <a:ext cx="660437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500"/>
              </a:lnSpc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286500" y="5537200"/>
            <a:ext cx="43281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299200" y="5676900"/>
            <a:ext cx="383118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159500" y="5829300"/>
            <a:ext cx="69089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934200" y="4940300"/>
            <a:ext cx="139301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7086600" y="5016500"/>
            <a:ext cx="131766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073900" y="5092700"/>
            <a:ext cx="122790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213600" y="5156200"/>
            <a:ext cx="91210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6921500" y="5232400"/>
            <a:ext cx="138018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6997700" y="5308600"/>
            <a:ext cx="130805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061200" y="5384800"/>
            <a:ext cx="10836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086600" y="5524500"/>
            <a:ext cx="118942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112000" y="5588000"/>
            <a:ext cx="113011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150100" y="5664200"/>
            <a:ext cx="108363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099300" y="5740400"/>
            <a:ext cx="110927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6959600" y="5816600"/>
            <a:ext cx="134972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7213600" y="5892800"/>
            <a:ext cx="101951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4508500" y="6032500"/>
            <a:ext cx="231954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52600" algn="l"/>
              </a:tabLst>
              <a:defRPr/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Final Analysis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Low on Charge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52600" algn="l"/>
              </a:tabLst>
              <a:defRPr/>
            </a:pP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4305300" y="6121400"/>
            <a:ext cx="225222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21209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Enter total number of boxes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Harvest Valve Leaking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21209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4356100" y="6197600"/>
            <a:ext cx="239809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304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checked in each column.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TXV Starving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304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7086600" y="6146800"/>
            <a:ext cx="117339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TXV Flooding 	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66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09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en-US" altLang="zh-TW" sz="2410" b="1" dirty="0" smtClean="0">
              <a:solidFill>
                <a:srgbClr val="212168"/>
              </a:solidFill>
              <a:latin typeface="Verdana"/>
            </a:endParaRP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81200" y="762000"/>
            <a:ext cx="2274662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rgbClr val="ED1B2D"/>
                </a:solidFill>
                <a:latin typeface="Verdana"/>
              </a:rPr>
              <a:t>高壓端溫度測試</a:t>
            </a:r>
            <a:r>
              <a:rPr lang="en-US" altLang="zh-TW" sz="2410" dirty="0" smtClean="0">
                <a:solidFill>
                  <a:srgbClr val="ED1B2D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537200" y="1231900"/>
            <a:ext cx="154850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997" b="1" smtClean="0">
                <a:solidFill>
                  <a:srgbClr val="000000"/>
                </a:solidFill>
                <a:latin typeface="Times New Roman"/>
              </a:rPr>
              <a:t>Under Counter Ice machine </a:t>
            </a:r>
          </a:p>
          <a:p>
            <a:pPr>
              <a:lnSpc>
                <a:spcPts val="1100"/>
              </a:lnSpc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37200" y="1397000"/>
            <a:ext cx="1712007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26" b="1" smtClean="0">
                <a:solidFill>
                  <a:srgbClr val="000000"/>
                </a:solidFill>
                <a:latin typeface="Times New Roman"/>
              </a:rPr>
              <a:t>Refrigeration System Operational Analysis Table </a:t>
            </a:r>
          </a:p>
          <a:p>
            <a:pPr>
              <a:lnSpc>
                <a:spcPts val="7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52900" y="1485900"/>
            <a:ext cx="4263988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26" smtClean="0">
                <a:solidFill>
                  <a:srgbClr val="000000"/>
                </a:solidFill>
                <a:latin typeface="Times New Roman"/>
              </a:rPr>
              <a:t>This table must be used with charts, checklists and other references to eliminate refrigeration components not listed on the table and </a:t>
            </a:r>
            <a:br>
              <a:rPr lang="en-US" altLang="zh-TW" sz="626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626" smtClean="0">
                <a:solidFill>
                  <a:srgbClr val="000000"/>
                </a:solidFill>
                <a:latin typeface="Times New Roman"/>
              </a:rPr>
              <a:t>external items and problems which can cause good refrigeration components to appear defective. </a:t>
            </a:r>
          </a:p>
          <a:p>
            <a:pPr>
              <a:lnSpc>
                <a:spcPts val="700"/>
              </a:lnSpc>
            </a:pPr>
            <a:endParaRPr lang="zh-TW" altLang="en-US" sz="626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03700" y="1676400"/>
            <a:ext cx="726161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Operational Analysis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896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1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643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2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644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3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13700" y="1676400"/>
            <a:ext cx="40076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4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59500" y="1854200"/>
            <a:ext cx="1452321" cy="7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Air-Temperature Entering Condenser__________</a:t>
            </a: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46800" y="1930400"/>
            <a:ext cx="1461939" cy="7803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Water Temperature Entering Ice Machine_______</a:t>
            </a: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95800" y="2032000"/>
            <a:ext cx="52899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Ice Production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41800" y="2387600"/>
            <a:ext cx="105798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59500" y="2019300"/>
            <a:ext cx="146995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473"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Published 24 hour ice production_____________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Calculated (actual) ice production_____________ </a:t>
            </a:r>
          </a:p>
          <a:p>
            <a:pPr indent="8473">
              <a:lnSpc>
                <a:spcPts val="500"/>
              </a:lnSpc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03900" y="2159000"/>
            <a:ext cx="2205732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600700" y="2400300"/>
            <a:ext cx="263694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381500" y="2857500"/>
            <a:ext cx="77104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4521200" y="3378200"/>
            <a:ext cx="4728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216400" y="3467100"/>
            <a:ext cx="11028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810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810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499100" y="2717800"/>
            <a:ext cx="46006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384800" y="2806700"/>
            <a:ext cx="69410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651500" y="2933700"/>
            <a:ext cx="10419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5384800" y="3022600"/>
            <a:ext cx="69410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588000" y="3429000"/>
            <a:ext cx="27571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37200" y="3517900"/>
            <a:ext cx="37510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73800" y="2679700"/>
            <a:ext cx="134652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23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159500" y="2755900"/>
            <a:ext cx="119423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79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299200" y="2832100"/>
            <a:ext cx="138980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438900" y="2908300"/>
            <a:ext cx="125835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95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210300" y="2971800"/>
            <a:ext cx="114294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28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248400" y="3048000"/>
            <a:ext cx="144751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137400" y="3124200"/>
            <a:ext cx="33342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362700" y="3429000"/>
            <a:ext cx="10836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311900" y="3505200"/>
            <a:ext cx="118301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464300" y="3581400"/>
            <a:ext cx="9297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747000" y="2806700"/>
            <a:ext cx="61555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7759700" y="2946400"/>
            <a:ext cx="58509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912100" y="3429000"/>
            <a:ext cx="27571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7861300" y="3517900"/>
            <a:ext cx="37510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651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521200" y="3721100"/>
            <a:ext cx="445635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Freeze Cycle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4406900" y="3797300"/>
            <a:ext cx="684483" cy="872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Discharge Pressure</a:t>
            </a: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46100" y="4470400"/>
            <a:ext cx="334867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2110" dirty="0" smtClean="0">
                <a:solidFill>
                  <a:srgbClr val="0D0D0D"/>
                </a:solidFill>
                <a:latin typeface="Verdana"/>
              </a:rPr>
              <a:t>在製冰結束前</a:t>
            </a: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,</a:t>
            </a:r>
            <a:r>
              <a:rPr lang="zh-TW" altLang="en-US" sz="2110" dirty="0" smtClean="0">
                <a:solidFill>
                  <a:srgbClr val="0D0D0D"/>
                </a:solidFill>
                <a:latin typeface="Verdana"/>
              </a:rPr>
              <a:t>高壓端的溫度</a:t>
            </a:r>
            <a:endParaRPr lang="en-US" altLang="zh-TW" sz="2110" dirty="0" smtClean="0">
              <a:solidFill>
                <a:srgbClr val="0D0D0D"/>
              </a:solidFill>
              <a:latin typeface="Verdana"/>
            </a:endParaRPr>
          </a:p>
          <a:p>
            <a:pPr>
              <a:lnSpc>
                <a:spcPts val="2400"/>
              </a:lnSpc>
            </a:pPr>
            <a:r>
              <a:rPr lang="zh-TW" altLang="en-US" dirty="0" smtClean="0"/>
              <a:t>必須高於正常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216400" y="3937000"/>
            <a:ext cx="107080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19100" algn="l"/>
                <a:tab pos="7620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19100" algn="l"/>
                <a:tab pos="7620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318000" y="4013200"/>
            <a:ext cx="86722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597400" y="4102100"/>
            <a:ext cx="32541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4521200" y="4279900"/>
            <a:ext cx="46647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445000" y="4368800"/>
            <a:ext cx="62036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368800" y="4546600"/>
            <a:ext cx="77585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699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699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4597400" y="4622800"/>
            <a:ext cx="30136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4279900" y="4711700"/>
            <a:ext cx="94416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  <a:tab pos="7874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44500" algn="l"/>
                <a:tab pos="7874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372100" y="4025900"/>
            <a:ext cx="308738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17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359400" y="4343400"/>
            <a:ext cx="310982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410200" y="4597400"/>
            <a:ext cx="2986395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574800" algn="l"/>
                <a:tab pos="2336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  <a:tab pos="1574800" algn="l"/>
                <a:tab pos="2336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638800" y="4660900"/>
            <a:ext cx="250870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74800" algn="l"/>
                <a:tab pos="23241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74800" algn="l"/>
                <a:tab pos="23241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46100" y="4787900"/>
            <a:ext cx="94578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110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2500"/>
              </a:lnSpc>
            </a:pPr>
            <a:endParaRPr lang="zh-TW" altLang="en-US" sz="2110" dirty="0">
              <a:solidFill>
                <a:srgbClr val="0D0D0D"/>
              </a:solidFill>
              <a:latin typeface="Verdana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79900" y="4953000"/>
            <a:ext cx="985847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Wait 5 minutes into the freeze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83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229100" y="5118100"/>
            <a:ext cx="1101264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5808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6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5808">
              <a:lnSpc>
                <a:spcPts val="600"/>
              </a:lnSpc>
            </a:pP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419600" y="5283200"/>
            <a:ext cx="67326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4267200" y="5499100"/>
            <a:ext cx="1006686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4216400" y="5575300"/>
            <a:ext cx="109324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6135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6135">
              <a:lnSpc>
                <a:spcPts val="600"/>
              </a:lnSpc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4445000" y="5740400"/>
            <a:ext cx="604333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6393">
              <a:lnSpc>
                <a:spcPts val="600"/>
              </a:lnSpc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6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6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6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6393">
              <a:lnSpc>
                <a:spcPts val="600"/>
              </a:lnSpc>
            </a:pPr>
            <a:endParaRPr lang="zh-TW" altLang="en-US" sz="567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359400" y="4940300"/>
            <a:ext cx="73577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5638800" y="5016500"/>
            <a:ext cx="155492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67" name="文字方塊 66"/>
          <p:cNvSpPr txBox="1"/>
          <p:nvPr/>
        </p:nvSpPr>
        <p:spPr>
          <a:xfrm>
            <a:off x="5638800" y="5092700"/>
            <a:ext cx="1554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5486400" y="5156200"/>
            <a:ext cx="47128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397500" y="5245100"/>
            <a:ext cx="66364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765"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765">
              <a:lnSpc>
                <a:spcPts val="500"/>
              </a:lnSpc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5651500" y="5384800"/>
            <a:ext cx="13785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5511800" y="5537200"/>
            <a:ext cx="43281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524500" y="5676900"/>
            <a:ext cx="383118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384800" y="5829300"/>
            <a:ext cx="69089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6146800" y="4991100"/>
            <a:ext cx="735779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273800" y="5130800"/>
            <a:ext cx="471283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-and-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273800" y="5270500"/>
            <a:ext cx="469680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6172200" y="5346700"/>
            <a:ext cx="660437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500"/>
              </a:lnSpc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286500" y="5537200"/>
            <a:ext cx="43281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299200" y="5676900"/>
            <a:ext cx="383118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7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159500" y="5829300"/>
            <a:ext cx="69089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7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934200" y="4940300"/>
            <a:ext cx="139301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086600" y="5016500"/>
            <a:ext cx="131766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073900" y="5092700"/>
            <a:ext cx="122790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213600" y="5156200"/>
            <a:ext cx="91210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6921500" y="5232400"/>
            <a:ext cx="138018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6997700" y="5308600"/>
            <a:ext cx="130805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28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061200" y="5384800"/>
            <a:ext cx="10836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9017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086600" y="5524500"/>
            <a:ext cx="118942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112000" y="5588000"/>
            <a:ext cx="113011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493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150100" y="5664200"/>
            <a:ext cx="108363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099300" y="5740400"/>
            <a:ext cx="110927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7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6959600" y="5816600"/>
            <a:ext cx="134972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509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7213600" y="5892800"/>
            <a:ext cx="101951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7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4508500" y="6032500"/>
            <a:ext cx="2319546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52600" algn="l"/>
              </a:tabLst>
              <a:defRPr/>
            </a:pPr>
            <a:r>
              <a:rPr lang="en-US" altLang="zh-TW" sz="567" b="1" smtClean="0">
                <a:solidFill>
                  <a:srgbClr val="000000"/>
                </a:solidFill>
                <a:latin typeface="Arial"/>
              </a:rPr>
              <a:t>Final Analysis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Low on Charge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752600" algn="l"/>
              </a:tabLst>
              <a:defRPr/>
            </a:pPr>
            <a:endParaRPr lang="zh-TW" altLang="en-US" sz="56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4305300" y="6121400"/>
            <a:ext cx="225222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21209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Enter total number of boxes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Harvest Valve Leaking 	-or-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66800" algn="l"/>
                <a:tab pos="21209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4356100" y="6197600"/>
            <a:ext cx="239809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30400" algn="l"/>
              </a:tabLst>
              <a:defRPr/>
            </a:pPr>
            <a:r>
              <a:rPr lang="en-US" altLang="zh-TW" sz="567" smtClean="0">
                <a:solidFill>
                  <a:srgbClr val="000000"/>
                </a:solidFill>
                <a:latin typeface="Arial"/>
              </a:rPr>
              <a:t>checked in each column. </a:t>
            </a: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	TXV Starving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930400" algn="l"/>
              </a:tabLst>
              <a:defRPr/>
            </a:pPr>
            <a:endParaRPr lang="zh-TW" altLang="en-US" sz="5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7086600" y="6146800"/>
            <a:ext cx="117339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r>
              <a:rPr lang="en-US" altLang="zh-TW" sz="507" b="1" smtClean="0">
                <a:solidFill>
                  <a:srgbClr val="000000"/>
                </a:solidFill>
                <a:latin typeface="Arial"/>
              </a:rPr>
              <a:t>TXV Flooding 	Compressor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</a:tabLst>
              <a:defRPr/>
            </a:pPr>
            <a:endParaRPr lang="zh-TW" altLang="en-US" sz="507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67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2580835" cy="807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冷凍系統故障排除</a:t>
            </a:r>
            <a:r>
              <a:rPr lang="en-US" altLang="zh-TW" sz="2410" b="1" dirty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3700" y="965200"/>
            <a:ext cx="134011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2100"/>
              </a:lnSpc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冰塊產品</a:t>
            </a:r>
            <a:r>
              <a:rPr lang="en-US" altLang="zh-TW" sz="18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3700" y="1384300"/>
            <a:ext cx="81111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安裝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16600" y="1003300"/>
            <a:ext cx="153888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zh-TW" sz="982" b="1" smtClean="0">
                <a:solidFill>
                  <a:srgbClr val="000000"/>
                </a:solidFill>
                <a:latin typeface="Times New Roman"/>
              </a:rPr>
              <a:t>Under Counter Ice machine </a:t>
            </a:r>
          </a:p>
          <a:p>
            <a:pPr>
              <a:lnSpc>
                <a:spcPts val="1100"/>
              </a:lnSpc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16600" y="1168400"/>
            <a:ext cx="1684757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16" b="1" smtClean="0">
                <a:solidFill>
                  <a:srgbClr val="000000"/>
                </a:solidFill>
                <a:latin typeface="Times New Roman"/>
              </a:rPr>
              <a:t>Refrigeration System Operational Analysis Table </a:t>
            </a:r>
          </a:p>
          <a:p>
            <a:pPr>
              <a:lnSpc>
                <a:spcPts val="700"/>
              </a:lnSpc>
            </a:pPr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457700" y="1257300"/>
            <a:ext cx="4207883" cy="2693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TW" sz="616" smtClean="0">
                <a:solidFill>
                  <a:srgbClr val="000000"/>
                </a:solidFill>
                <a:latin typeface="Times New Roman"/>
              </a:rPr>
              <a:t>This table must be used with charts, checklists and other references to eliminate refrigeration components not listed on the table and </a:t>
            </a:r>
            <a:br>
              <a:rPr lang="en-US" altLang="zh-TW" sz="616" smtClean="0">
                <a:solidFill>
                  <a:srgbClr val="000000"/>
                </a:solidFill>
                <a:latin typeface="Times New Roman"/>
              </a:rPr>
            </a:br>
            <a:r>
              <a:rPr lang="en-US" altLang="zh-TW" sz="616" smtClean="0">
                <a:solidFill>
                  <a:srgbClr val="000000"/>
                </a:solidFill>
                <a:latin typeface="Times New Roman"/>
              </a:rPr>
              <a:t>external items and problems which can cause good refrigeration components to appear defective. </a:t>
            </a:r>
          </a:p>
          <a:p>
            <a:pPr>
              <a:lnSpc>
                <a:spcPts val="700"/>
              </a:lnSpc>
            </a:pPr>
            <a:endParaRPr lang="zh-TW" altLang="en-US" sz="616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508500" y="1447800"/>
            <a:ext cx="384239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60500" algn="l"/>
                <a:tab pos="2222500" algn="l"/>
                <a:tab pos="3009900" algn="l"/>
                <a:tab pos="3746500" algn="l"/>
              </a:tabLst>
              <a:defRPr/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Operational Analysis 	1 	2 	3 	4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460500" algn="l"/>
                <a:tab pos="2222500" algn="l"/>
                <a:tab pos="3009900" algn="l"/>
                <a:tab pos="3746500" algn="l"/>
              </a:tabLst>
              <a:defRPr/>
            </a:pPr>
            <a:endParaRPr lang="zh-TW" altLang="en-US" sz="55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426200" y="1625600"/>
            <a:ext cx="1429879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7417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Air-Temperature Entering Condenser__________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Water Temperature Entering Ice Machine_______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Published 24 hour ice production_____________ </a:t>
            </a:r>
          </a:p>
          <a:p>
            <a:pPr marL="0" marR="0" lvl="0" indent="7417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27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00600" y="1803400"/>
            <a:ext cx="512961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Ice Production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93700" y="1854200"/>
            <a:ext cx="13401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400"/>
              </a:lnSpc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冰塊構造</a:t>
            </a:r>
            <a:r>
              <a:rPr lang="en-US" altLang="zh-TW" sz="18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46600" y="2146300"/>
            <a:ext cx="103393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Installation and Water System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93700" y="2247900"/>
            <a:ext cx="127599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安全極限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26200" y="1828800"/>
            <a:ext cx="142026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Calculated (actual) ice production_____________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083300" y="1917700"/>
            <a:ext cx="21464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NOTE: The ice machine is operating properly if the ice fill patterns is normal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and ice production is within 10% of charted capacity.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880100" y="2146300"/>
            <a:ext cx="255839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All installation and water related problems must be corrected before proceeding with chart.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540500" y="2425700"/>
            <a:ext cx="131446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Ice formation is 	Ice formation normal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3700" y="26162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高壓壓力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93700" y="3022600"/>
            <a:ext cx="127599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低壓壓力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73600" y="2603500"/>
            <a:ext cx="751809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Ice Formation Pattern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4826000" y="3111500"/>
            <a:ext cx="46487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Safety Limits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521200" y="3200400"/>
            <a:ext cx="1077218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683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Refer to 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“Analyzing Safety Limits”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	to eliminate all non-refrigeration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  <a:cs typeface="Arial"/>
              </a:rPr>
              <a:t>		problems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  <a:tab pos="3683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78500" y="2476500"/>
            <a:ext cx="448841" cy="1506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Ice formation is </a:t>
            </a:r>
          </a:p>
          <a:p>
            <a:pPr>
              <a:lnSpc>
                <a:spcPts val="400"/>
              </a:lnSpc>
            </a:pPr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664200" y="2552700"/>
            <a:ext cx="674865" cy="1556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extremely thin on outlet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of evaporator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943600" y="2679700"/>
            <a:ext cx="97784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-or-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664200" y="2755900"/>
            <a:ext cx="67486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No ice formation on the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867400" y="3162300"/>
            <a:ext cx="26930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816600" y="3251200"/>
            <a:ext cx="36869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438900" y="2501900"/>
            <a:ext cx="116217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541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extremely thin on outlet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541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578600" y="2578100"/>
            <a:ext cx="1357744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of evaporator 	Ice formation is extremely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09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705600" y="2641600"/>
            <a:ext cx="1221488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-or-	thin on inlet of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82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489700" y="2717800"/>
            <a:ext cx="111088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033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No ice formation on 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033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515100" y="2794000"/>
            <a:ext cx="142507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entire evaporator 	No ice formation on entire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731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391400" y="2857500"/>
            <a:ext cx="320601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evaporator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629400" y="3162300"/>
            <a:ext cx="106439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Stops on 	Stops on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78600" y="3238500"/>
            <a:ext cx="116378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Safety Limit: 	Safety Limit: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874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743700" y="3314700"/>
            <a:ext cx="89768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1 	1 or 2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112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001000" y="2552700"/>
            <a:ext cx="59631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Ice formation normal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-or-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013700" y="2692400"/>
            <a:ext cx="569067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No ice formation on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entire evaporator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8166100" y="3162300"/>
            <a:ext cx="269304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Stops on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8115300" y="3251200"/>
            <a:ext cx="36869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Safety Limit: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1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24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93700" y="3441700"/>
            <a:ext cx="333745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2100"/>
              </a:lnSpc>
              <a:tabLst>
                <a:tab pos="279400" algn="l"/>
                <a:tab pos="24638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除霜電磁閥測試</a:t>
            </a:r>
            <a:r>
              <a:rPr lang="en-US" altLang="zh-TW" sz="18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 smtClean="0">
                <a:solidFill>
                  <a:srgbClr val="000000"/>
                </a:solidFill>
                <a:latin typeface="Arial"/>
                <a:cs typeface="Arial"/>
              </a:rPr>
              <a:t>     完成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  <a:tab pos="24638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3700" y="3848100"/>
            <a:ext cx="210153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2100"/>
              </a:lnSpc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	</a:t>
            </a:r>
            <a:r>
              <a:rPr lang="zh-TW" altLang="en-US" sz="1810" dirty="0">
                <a:solidFill>
                  <a:srgbClr val="000000"/>
                </a:solidFill>
                <a:latin typeface="Arial"/>
                <a:cs typeface="Arial"/>
              </a:rPr>
              <a:t>高壓端溫度測試</a:t>
            </a:r>
            <a:r>
              <a:rPr lang="en-US" altLang="zh-TW" sz="18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3700" y="4292600"/>
            <a:ext cx="1606209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241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TW" sz="2410" b="1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zh-TW" altLang="en-US" sz="2410" b="1" dirty="0" smtClean="0">
                <a:solidFill>
                  <a:srgbClr val="000000"/>
                </a:solidFill>
                <a:latin typeface="Arial"/>
                <a:cs typeface="Arial"/>
              </a:rPr>
              <a:t>最後分析</a:t>
            </a:r>
            <a:r>
              <a:rPr lang="en-US" altLang="zh-TW" sz="241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79400" algn="l"/>
              </a:tabLst>
              <a:defRPr/>
            </a:pPr>
            <a:endParaRPr lang="zh-TW" altLang="en-US" sz="24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826000" y="3454400"/>
            <a:ext cx="45525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711700" y="3530600"/>
            <a:ext cx="68929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Discharge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521200" y="3657600"/>
            <a:ext cx="105637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493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 	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06400" algn="l"/>
                <a:tab pos="7493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4622800" y="3746500"/>
            <a:ext cx="85279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1 minute     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4889500" y="3822700"/>
            <a:ext cx="3157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into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4826000" y="4000500"/>
            <a:ext cx="455253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Freeze Cycle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4749800" y="4076700"/>
            <a:ext cx="605935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Suction Pressure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4673600" y="4254500"/>
            <a:ext cx="761427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________ 	_______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572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4902200" y="4343400"/>
            <a:ext cx="29976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4584700" y="4419600"/>
            <a:ext cx="929742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1800" algn="l"/>
                <a:tab pos="7747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1 minute 	Middle 	End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1800" algn="l"/>
                <a:tab pos="7747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5664200" y="3759200"/>
            <a:ext cx="3000821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If discharge pressure is High or Low refer to freeze cycle high or low discharge pressure problem checklist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to 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048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651500" y="4051300"/>
            <a:ext cx="3032882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If suction pressure is High or Low refer to Freeze Cycle High or Low Suction Pressure Problem Checklist to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eliminate problems and/or components not listed on this table before proceeding.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55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5702300" y="4305300"/>
            <a:ext cx="2915863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2860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Suction pressure is 	Suction pressure is 	Suction pressure is 	Suction pressure is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62000" algn="l"/>
                <a:tab pos="1549400" algn="l"/>
                <a:tab pos="22860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5918200" y="4381500"/>
            <a:ext cx="246702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49400" algn="l"/>
                <a:tab pos="22860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High 	Low or Normal 	High 	High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22300" algn="l"/>
                <a:tab pos="1549400" algn="l"/>
                <a:tab pos="22860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651500" y="4648200"/>
            <a:ext cx="2930289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49400" algn="l"/>
                <a:tab pos="2387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The harvest valve inlet is 	The harvest valve inlet is 	The harvest valve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549400" algn="l"/>
                <a:tab pos="2387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4572000" y="4686300"/>
            <a:ext cx="961802" cy="1926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Wait 5 minutes into the freeze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521200" y="4838700"/>
            <a:ext cx="1070806" cy="1926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029">
              <a:lnSpc>
                <a:spcPts val="5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Compare temperatures of </a:t>
            </a: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58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compressor discharge line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 and </a:t>
            </a:r>
          </a:p>
          <a:p>
            <a:pPr indent="114029">
              <a:lnSpc>
                <a:spcPts val="500"/>
              </a:lnSpc>
            </a:pPr>
            <a:endParaRPr lang="zh-TW" altLang="en-US" sz="558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724400" y="4991100"/>
            <a:ext cx="65723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harvest valve inlet.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4572000" y="5194300"/>
            <a:ext cx="981038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Discharge Line Temperature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4521200" y="5270500"/>
            <a:ext cx="1070806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5427"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Record freeze cycle discharge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line temperature at the end of the </a:t>
            </a:r>
          </a:p>
          <a:p>
            <a:pPr indent="45427">
              <a:lnSpc>
                <a:spcPts val="600"/>
              </a:lnSpc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749800" y="5435600"/>
            <a:ext cx="591509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4760"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freeze cycle </a:t>
            </a:r>
            <a:br>
              <a:rPr lang="en-US" altLang="zh-TW" sz="558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_________ </a:t>
            </a:r>
            <a:r>
              <a:rPr lang="en-US" altLang="zh-TW" sz="55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F (</a:t>
            </a:r>
            <a:r>
              <a:rPr lang="en-US" altLang="zh-TW" sz="558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indent="104760">
              <a:lnSpc>
                <a:spcPts val="600"/>
              </a:lnSpc>
            </a:pPr>
            <a:endParaRPr lang="zh-TW" altLang="en-US" sz="55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918200" y="4724400"/>
            <a:ext cx="152286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HOT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5918200" y="4800600"/>
            <a:ext cx="147476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-and-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5778500" y="4864100"/>
            <a:ext cx="455253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approaches the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5676900" y="4953000"/>
            <a:ext cx="64280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708"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temperature of a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HOT 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compressor discharge </a:t>
            </a:r>
          </a:p>
          <a:p>
            <a:pPr indent="3708">
              <a:lnSpc>
                <a:spcPts val="500"/>
              </a:lnSpc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5930900" y="5080000"/>
            <a:ext cx="134652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line.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5791200" y="5232400"/>
            <a:ext cx="42159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54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803900" y="5372100"/>
            <a:ext cx="37029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0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08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664200" y="5524500"/>
            <a:ext cx="67005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cycle.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413500" y="4699000"/>
            <a:ext cx="718145" cy="1556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The harvest valve inlet is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altLang="zh-TW" sz="500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	COOL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6540500" y="4838700"/>
            <a:ext cx="455253" cy="1556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to hold hand on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-and-</a:t>
            </a:r>
          </a:p>
          <a:p>
            <a:pPr marL="0" marR="0" lvl="0" indent="0" defTabSz="91440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397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540500" y="4978400"/>
            <a:ext cx="455253" cy="1731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the compressor </a:t>
            </a:r>
          </a:p>
          <a:p>
            <a:pPr>
              <a:lnSpc>
                <a:spcPts val="500"/>
              </a:lnSpc>
            </a:pPr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6451600" y="5041900"/>
            <a:ext cx="644407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discharge line is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HOT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500"/>
              </a:lnSpc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6553200" y="5232400"/>
            <a:ext cx="421590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Discharge line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6578600" y="5372100"/>
            <a:ext cx="370294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C) </a:t>
            </a:r>
            <a:br>
              <a:rPr lang="en-US" altLang="zh-TW" sz="500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6438900" y="5524500"/>
            <a:ext cx="670055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at the end of the freeze </a:t>
            </a:r>
            <a:br>
              <a:rPr lang="en-US" altLang="zh-TW" sz="500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	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413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340600" y="4724400"/>
            <a:ext cx="130003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 enough 	inlet is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 enough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327900" y="4800600"/>
            <a:ext cx="119904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to hold hand on 	to hold hand on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467600" y="4864100"/>
            <a:ext cx="89127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-and-	-and-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7188200" y="4940300"/>
            <a:ext cx="134011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the compressor discharge 	the compressor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763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7251700" y="5016500"/>
            <a:ext cx="1282402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line is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COOL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 enough 	discharge line is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001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7315200" y="5080000"/>
            <a:ext cx="1067600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to hold hand on.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	HOT</a:t>
            </a: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890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7340600" y="5219700"/>
            <a:ext cx="1165384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Discharge line 	Discharge line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7378700" y="5295900"/>
            <a:ext cx="110286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temperature 	temperature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366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404100" y="5359400"/>
            <a:ext cx="1070806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less than 	150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C)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985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366000" y="5435600"/>
            <a:ext cx="1075615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150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F (65</a:t>
            </a:r>
            <a:r>
              <a:rPr lang="en-US" altLang="zh-TW" sz="500" smtClean="0">
                <a:solidFill>
                  <a:srgbClr val="000000"/>
                </a:solidFill>
                <a:latin typeface="Times New Roman"/>
              </a:rPr>
              <a:t>°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C) 	or higher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7226300" y="5511800"/>
            <a:ext cx="1309654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at the end of the freeze 	at the end of the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255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7467600" y="5588000"/>
            <a:ext cx="1011495" cy="1282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r>
              <a:rPr lang="en-US" altLang="zh-TW" sz="500" smtClean="0">
                <a:solidFill>
                  <a:srgbClr val="000000"/>
                </a:solidFill>
                <a:latin typeface="Arial"/>
              </a:rPr>
              <a:t>cycle 	freeze cycle </a:t>
            </a:r>
          </a:p>
          <a:p>
            <a:pPr marL="0" marR="0" lvl="0" indent="0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647700" algn="l"/>
              </a:tabLst>
              <a:defRPr/>
            </a:pPr>
            <a:endParaRPr lang="zh-TW" altLang="en-US" sz="5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4800600" y="5715000"/>
            <a:ext cx="496931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b="1" smtClean="0">
                <a:solidFill>
                  <a:srgbClr val="000000"/>
                </a:solidFill>
                <a:latin typeface="Arial"/>
              </a:rPr>
              <a:t>Final Analysis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5" name="文字方塊 94"/>
          <p:cNvSpPr txBox="1"/>
          <p:nvPr/>
        </p:nvSpPr>
        <p:spPr>
          <a:xfrm>
            <a:off x="4610100" y="5803900"/>
            <a:ext cx="1744067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</a:tabLst>
              <a:defRPr/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Enter total number of boxes </a:t>
            </a: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	Harvest Valve Leaking </a:t>
            </a:r>
          </a:p>
          <a:p>
            <a:pPr marL="0" marR="0" lvl="0" indent="0" defTabSz="914400" eaLnBrk="1" fontAlgn="auto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41400" algn="l"/>
              </a:tabLst>
              <a:defRPr/>
            </a:pPr>
            <a:endParaRPr lang="zh-TW" altLang="en-US" sz="558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4648200" y="5880100"/>
            <a:ext cx="804707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58" smtClean="0">
                <a:solidFill>
                  <a:srgbClr val="000000"/>
                </a:solidFill>
                <a:latin typeface="Arial"/>
              </a:rPr>
              <a:t>checked in each column.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6527800" y="5727700"/>
            <a:ext cx="476092" cy="1955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Low on Charge </a:t>
            </a:r>
          </a:p>
          <a:p>
            <a:pPr>
              <a:lnSpc>
                <a:spcPts val="600"/>
              </a:lnSpc>
            </a:pPr>
            <a:endParaRPr lang="zh-TW" altLang="en-US"/>
          </a:p>
        </p:txBody>
      </p:sp>
      <p:sp>
        <p:nvSpPr>
          <p:cNvPr id="98" name="文字方塊 97"/>
          <p:cNvSpPr txBox="1"/>
          <p:nvPr/>
        </p:nvSpPr>
        <p:spPr>
          <a:xfrm>
            <a:off x="6565900" y="5816600"/>
            <a:ext cx="1946046" cy="1923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40914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  <a:tab pos="1536700" algn="l"/>
              </a:tabLst>
              <a:defRPr/>
            </a:pP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-or-	TXV Flooding 	Compressor </a:t>
            </a:r>
            <a:br>
              <a:rPr lang="en-US" altLang="zh-TW" sz="500" b="1" smtClean="0">
                <a:solidFill>
                  <a:srgbClr val="000000"/>
                </a:solidFill>
                <a:latin typeface="Arial"/>
              </a:rPr>
            </a:br>
            <a:r>
              <a:rPr lang="en-US" altLang="zh-TW" sz="500" b="1" smtClean="0">
                <a:solidFill>
                  <a:srgbClr val="000000"/>
                </a:solidFill>
                <a:latin typeface="Arial"/>
              </a:rPr>
              <a:t>TXV Starving </a:t>
            </a:r>
          </a:p>
          <a:p>
            <a:pPr marL="0" marR="0" lvl="0" indent="140914" defTabSz="91440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774700" algn="l"/>
                <a:tab pos="1536700" algn="l"/>
              </a:tabLst>
              <a:defRPr/>
            </a:pPr>
            <a:endParaRPr lang="zh-TW" alt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77800" y="6350000"/>
            <a:ext cx="8598508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lvl="0">
              <a:lnSpc>
                <a:spcPts val="1800"/>
              </a:lnSpc>
              <a:tabLst>
                <a:tab pos="596900" algn="l"/>
              </a:tabLst>
              <a:defRPr/>
            </a:pPr>
            <a:r>
              <a:rPr lang="en-US" altLang="zh-TW" sz="1210" dirty="0" smtClean="0">
                <a:solidFill>
                  <a:srgbClr val="42525D"/>
                </a:solidFill>
                <a:latin typeface="Verdana"/>
              </a:rPr>
              <a:t>68 </a:t>
            </a: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注意</a:t>
            </a:r>
            <a:r>
              <a:rPr lang="en-US" altLang="zh-TW" sz="1606" dirty="0">
                <a:solidFill>
                  <a:srgbClr val="000000"/>
                </a:solidFill>
                <a:latin typeface="Arial"/>
              </a:rPr>
              <a:t>:  :  </a:t>
            </a: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為了易於進入冷凍系統</a:t>
            </a:r>
            <a:r>
              <a:rPr lang="en-US" altLang="zh-TW" sz="1606" dirty="0">
                <a:solidFill>
                  <a:srgbClr val="000000"/>
                </a:solidFill>
                <a:latin typeface="Arial"/>
              </a:rPr>
              <a:t>,</a:t>
            </a: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讓製冰機運轉處於測試模式下且儲冰槽是空的狀況下填寫</a:t>
            </a:r>
            <a:endParaRPr lang="en-US" altLang="zh-TW" sz="1606" dirty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ts val="1800"/>
              </a:lnSpc>
              <a:tabLst>
                <a:tab pos="596900" algn="l"/>
              </a:tabLst>
              <a:defRPr/>
            </a:pP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                 </a:t>
            </a:r>
            <a:r>
              <a:rPr lang="zh-TW" altLang="en-US" sz="1606" dirty="0" smtClean="0">
                <a:solidFill>
                  <a:srgbClr val="000000"/>
                </a:solidFill>
                <a:latin typeface="Arial"/>
              </a:rPr>
              <a:t>      冷凍</a:t>
            </a:r>
            <a:r>
              <a:rPr lang="zh-TW" altLang="en-US" sz="1606" dirty="0">
                <a:solidFill>
                  <a:srgbClr val="000000"/>
                </a:solidFill>
                <a:latin typeface="Arial"/>
              </a:rPr>
              <a:t>分析表</a:t>
            </a:r>
            <a:endParaRPr lang="zh-TW" altLang="en-US" sz="1210" dirty="0">
              <a:solidFill>
                <a:srgbClr val="42525D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96900" algn="l"/>
              </a:tabLst>
              <a:defRPr/>
            </a:pPr>
            <a:endParaRPr lang="zh-TW" altLang="en-US" sz="1210" dirty="0">
              <a:solidFill>
                <a:srgbClr val="42525D"/>
              </a:solidFill>
              <a:latin typeface="Verdana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774700" y="6604000"/>
            <a:ext cx="5770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606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2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72455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複習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2300" y="1206500"/>
            <a:ext cx="1064394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906" b="1" dirty="0">
                <a:solidFill>
                  <a:srgbClr val="0D0D0D"/>
                </a:solidFill>
                <a:latin typeface="Verdana"/>
              </a:rPr>
              <a:t>故障排除</a:t>
            </a:r>
            <a:r>
              <a:rPr lang="en-US" altLang="zh-TW" sz="1906" b="1" dirty="0" smtClean="0">
                <a:solidFill>
                  <a:srgbClr val="0D0D0D"/>
                </a:solidFill>
                <a:latin typeface="Verdana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300" y="1752600"/>
            <a:ext cx="131446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>
                <a:solidFill>
                  <a:srgbClr val="0D0D0D"/>
                </a:solidFill>
                <a:latin typeface="Verdana"/>
                <a:cs typeface="Arial"/>
              </a:rPr>
              <a:t>安全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極限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2300" y="2311400"/>
            <a:ext cx="2289088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主電子板測試模式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2300" y="2857500"/>
            <a:ext cx="1070806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不運轉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2300" y="3403600"/>
            <a:ext cx="1801775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觸控面板診斷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2300" y="3949700"/>
            <a:ext cx="1715213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無法進入除霜</a:t>
            </a:r>
            <a:endParaRPr lang="en-US" altLang="zh-TW" sz="1906" dirty="0" smtClean="0">
              <a:solidFill>
                <a:srgbClr val="0D0D0D"/>
              </a:solidFill>
              <a:latin typeface="Verdana"/>
              <a:cs typeface="Arial"/>
            </a:endParaRP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22300" y="4508500"/>
            <a:ext cx="131446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提早除霜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2300" y="5054600"/>
            <a:ext cx="1801775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浮球開關診斷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2300" y="5600700"/>
            <a:ext cx="1314462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TW" dirty="0" smtClean="0">
                <a:latin typeface="Arial"/>
                <a:cs typeface="Arial"/>
              </a:rPr>
              <a:t>•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 </a:t>
            </a:r>
            <a:r>
              <a:rPr lang="zh-TW" altLang="en-US" sz="1906" dirty="0" smtClean="0">
                <a:solidFill>
                  <a:srgbClr val="0D0D0D"/>
                </a:solidFill>
                <a:latin typeface="Verdana"/>
                <a:cs typeface="Arial"/>
              </a:rPr>
              <a:t>冷凍系統</a:t>
            </a:r>
            <a:r>
              <a:rPr lang="en-US" altLang="zh-TW" sz="1906" dirty="0" smtClean="0">
                <a:solidFill>
                  <a:srgbClr val="0D0D0D"/>
                </a:solidFill>
                <a:latin typeface="Verdana"/>
                <a:cs typeface="Arial"/>
              </a:rPr>
              <a:t> </a:t>
            </a:r>
          </a:p>
          <a:p>
            <a:pPr>
              <a:lnSpc>
                <a:spcPts val="22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69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1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18374" y="4581128"/>
            <a:ext cx="4675960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4006" b="1" dirty="0" smtClean="0">
                <a:solidFill>
                  <a:srgbClr val="001F5F"/>
                </a:solidFill>
                <a:latin typeface="Verdana"/>
              </a:rPr>
              <a:t>感謝出席本次培訓 </a:t>
            </a: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! </a:t>
            </a:r>
            <a:endParaRPr lang="en-US" altLang="zh-TW" sz="4006" b="1" dirty="0" smtClean="0">
              <a:solidFill>
                <a:srgbClr val="001F5F"/>
              </a:solidFill>
              <a:latin typeface="Verdana"/>
            </a:endParaRPr>
          </a:p>
          <a:p>
            <a:pPr>
              <a:lnSpc>
                <a:spcPts val="4600"/>
              </a:lnSpc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1200" y="5029200"/>
            <a:ext cx="176330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zh-TW" sz="4006" b="1" dirty="0" smtClean="0">
                <a:solidFill>
                  <a:srgbClr val="001F5F"/>
                </a:solidFill>
                <a:latin typeface="Verdana"/>
              </a:rPr>
              <a:t> </a:t>
            </a:r>
            <a:endParaRPr lang="en-US" altLang="zh-TW" sz="4006" b="1" dirty="0" smtClean="0">
              <a:solidFill>
                <a:srgbClr val="001F5F"/>
              </a:solidFill>
              <a:latin typeface="Verdana"/>
            </a:endParaRPr>
          </a:p>
          <a:p>
            <a:pPr>
              <a:lnSpc>
                <a:spcPts val="4600"/>
              </a:lnSpc>
            </a:pP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5100" y="64516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7E7E7E"/>
                </a:solidFill>
                <a:latin typeface="Verdana"/>
              </a:rPr>
              <a:t>58 </a:t>
            </a:r>
          </a:p>
          <a:p>
            <a:pPr>
              <a:lnSpc>
                <a:spcPts val="1400"/>
              </a:lnSpc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96207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製冰操作程序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46100" y="1333500"/>
            <a:ext cx="192360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b="1" dirty="0" smtClean="0">
                <a:solidFill>
                  <a:srgbClr val="000000"/>
                </a:solidFill>
                <a:latin typeface="Arial"/>
              </a:rPr>
              <a:t>控制面板按鍵特色</a:t>
            </a:r>
            <a:r>
              <a:rPr lang="en-US" altLang="zh-TW" sz="181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46100" y="1600200"/>
            <a:ext cx="547425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1810" dirty="0" smtClean="0">
                <a:solidFill>
                  <a:srgbClr val="000000"/>
                </a:solidFill>
                <a:latin typeface="Arial"/>
              </a:rPr>
              <a:t>控制面板提供一系列按鍵來控制製冰機的操作及狀態</a:t>
            </a:r>
            <a:r>
              <a:rPr lang="en-US" altLang="zh-TW" sz="181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lnSpc>
                <a:spcPts val="2100"/>
              </a:lnSpc>
            </a:pPr>
            <a:endParaRPr lang="zh-TW" altLang="en-US" sz="18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27300" y="2755900"/>
            <a:ext cx="2396490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電源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按鍵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藍燈亮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機器開啟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27300" y="2971800"/>
            <a:ext cx="152285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藍燈滅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機器關閉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27300" y="3187700"/>
            <a:ext cx="1364156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zh-TW" altLang="en-US" sz="1210" i="1" dirty="0" smtClean="0">
                <a:solidFill>
                  <a:srgbClr val="FF0000"/>
                </a:solidFill>
                <a:latin typeface="Arial"/>
              </a:rPr>
              <a:t>持續按住</a:t>
            </a: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3</a:t>
            </a:r>
            <a:r>
              <a:rPr lang="zh-TW" altLang="en-US" sz="1210" i="1" dirty="0" smtClean="0">
                <a:solidFill>
                  <a:srgbClr val="FF0000"/>
                </a:solidFill>
                <a:latin typeface="Arial"/>
              </a:rPr>
              <a:t>秒關機</a:t>
            </a: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). </a:t>
            </a:r>
          </a:p>
          <a:p>
            <a:pPr>
              <a:lnSpc>
                <a:spcPts val="1300"/>
              </a:lnSpc>
            </a:pP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27300" y="3581400"/>
            <a:ext cx="281641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延遲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按鍵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藍燈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亮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延遲模式開啟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en-US" altLang="zh-TW" sz="1414" dirty="0" smtClean="0">
                <a:solidFill>
                  <a:srgbClr val="000000"/>
                </a:solidFill>
                <a:latin typeface="Arial"/>
              </a:rPr>
            </a:b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藍燈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滅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延遲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模式關閉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27300" y="4229100"/>
            <a:ext cx="280846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清洗按鍵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 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黃燈亮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清洗程序開啟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27300" y="4432300"/>
            <a:ext cx="188513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黃燈滅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清洗程序關閉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527300" y="4851400"/>
            <a:ext cx="2265044" cy="6540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滿冰指示燈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 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藍燈亮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滿冰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  <a:br>
              <a:rPr lang="en-US" altLang="zh-TW" sz="1414" dirty="0" smtClean="0">
                <a:solidFill>
                  <a:srgbClr val="000000"/>
                </a:solidFill>
                <a:latin typeface="Arial"/>
              </a:rPr>
            </a:br>
            <a:r>
              <a:rPr lang="zh-TW" altLang="en-US" sz="1414" dirty="0">
                <a:solidFill>
                  <a:srgbClr val="000000"/>
                </a:solidFill>
                <a:latin typeface="Arial"/>
              </a:rPr>
              <a:t>藍燈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滅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儲冰槽未滿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700"/>
              </a:lnSpc>
            </a:pPr>
            <a:endParaRPr lang="zh-TW" altLang="en-US" sz="141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27300" y="5499100"/>
            <a:ext cx="327172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維修指示燈 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: 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紅燈亮或閃爍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= </a:t>
            </a:r>
            <a:r>
              <a:rPr lang="zh-TW" altLang="en-US" sz="1414" dirty="0" smtClean="0">
                <a:solidFill>
                  <a:srgbClr val="000000"/>
                </a:solidFill>
                <a:latin typeface="Arial"/>
              </a:rPr>
              <a:t>需要叫修</a:t>
            </a:r>
            <a:r>
              <a:rPr lang="en-US" altLang="zh-TW" sz="1414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ts val="1600"/>
              </a:lnSpc>
            </a:pP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27300" y="5715000"/>
            <a:ext cx="567463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(</a:t>
            </a:r>
            <a:r>
              <a:rPr lang="zh-TW" altLang="en-US" sz="1210" i="1" dirty="0" smtClean="0">
                <a:solidFill>
                  <a:srgbClr val="FF0000"/>
                </a:solidFill>
                <a:latin typeface="Arial"/>
              </a:rPr>
              <a:t>如果安全極限儲存於控制電子板中</a:t>
            </a: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,</a:t>
            </a:r>
            <a:r>
              <a:rPr lang="zh-TW" altLang="en-US" sz="1210" i="1" dirty="0" smtClean="0">
                <a:solidFill>
                  <a:srgbClr val="FF0000"/>
                </a:solidFill>
                <a:latin typeface="Arial"/>
              </a:rPr>
              <a:t>指示燈閃爍</a:t>
            </a:r>
            <a:r>
              <a:rPr lang="zh-TW" altLang="en-US" sz="1210" i="1" dirty="0">
                <a:solidFill>
                  <a:srgbClr val="FF0000"/>
                </a:solidFill>
                <a:latin typeface="Arial"/>
              </a:rPr>
              <a:t>會對應</a:t>
            </a:r>
            <a:r>
              <a:rPr lang="zh-TW" altLang="en-US" sz="1210" i="1" dirty="0" smtClean="0">
                <a:solidFill>
                  <a:srgbClr val="FF0000"/>
                </a:solidFill>
                <a:latin typeface="Arial"/>
              </a:rPr>
              <a:t>安全極限的號碼來重新啟動</a:t>
            </a:r>
            <a:r>
              <a:rPr lang="en-US" altLang="zh-TW" sz="1210" i="1" dirty="0" smtClean="0">
                <a:solidFill>
                  <a:srgbClr val="FF0000"/>
                </a:solidFill>
                <a:latin typeface="Arial"/>
              </a:rPr>
              <a:t>). </a:t>
            </a:r>
          </a:p>
          <a:p>
            <a:pPr>
              <a:lnSpc>
                <a:spcPts val="1400"/>
              </a:lnSpc>
            </a:pPr>
            <a:endParaRPr lang="zh-TW" altLang="en-US" sz="121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79400" y="6400800"/>
            <a:ext cx="153888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8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34331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操作程序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62800" y="622300"/>
            <a:ext cx="103714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 smtClean="0">
                <a:solidFill>
                  <a:schemeClr val="tx2"/>
                </a:solidFill>
                <a:latin typeface="Verdana"/>
              </a:rPr>
              <a:t>輸入端</a:t>
            </a:r>
            <a:r>
              <a:rPr lang="en-US" altLang="zh-TW" sz="2410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62400" y="3416300"/>
            <a:ext cx="103714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FFFFFF"/>
                </a:solidFill>
                <a:latin typeface="Verdana"/>
              </a:rPr>
              <a:t>輸出端</a:t>
            </a:r>
            <a:r>
              <a:rPr lang="en-US" altLang="zh-TW" sz="2410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79400" y="6400800"/>
            <a:ext cx="153888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9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31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96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5600" y="228600"/>
            <a:ext cx="1652697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zh-TW" altLang="en-US" sz="2410" b="1" dirty="0">
                <a:solidFill>
                  <a:srgbClr val="212168"/>
                </a:solidFill>
                <a:latin typeface="Verdana"/>
              </a:rPr>
              <a:t>控制</a:t>
            </a:r>
            <a:r>
              <a:rPr lang="zh-TW" altLang="en-US" sz="2410" b="1" dirty="0" smtClean="0">
                <a:solidFill>
                  <a:srgbClr val="212168"/>
                </a:solidFill>
                <a:latin typeface="Verdana"/>
              </a:rPr>
              <a:t>電子板</a:t>
            </a:r>
            <a:r>
              <a:rPr lang="en-US" altLang="zh-TW" sz="2410" b="1" dirty="0" smtClean="0">
                <a:solidFill>
                  <a:srgbClr val="212168"/>
                </a:solidFill>
                <a:latin typeface="Verdana"/>
              </a:rPr>
              <a:t> </a:t>
            </a:r>
          </a:p>
          <a:p>
            <a:pPr>
              <a:lnSpc>
                <a:spcPts val="2100"/>
              </a:lnSpc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23900" y="927100"/>
            <a:ext cx="103714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rgbClr val="FFFFFF"/>
                </a:solidFill>
                <a:latin typeface="Verdana"/>
              </a:rPr>
              <a:t>輸出端</a:t>
            </a:r>
            <a:r>
              <a:rPr lang="en-US" altLang="zh-TW" sz="2410" dirty="0" smtClean="0">
                <a:solidFill>
                  <a:srgbClr val="FFFFFF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72400" y="1524000"/>
            <a:ext cx="8319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進水繼電器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72400" y="1828800"/>
            <a:ext cx="8079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9 Pin 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端子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1074" y="2016351"/>
            <a:ext cx="108843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抽水泵浦繼電器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ts val="1100"/>
              </a:lnSpc>
            </a:pP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82404" y="2203903"/>
            <a:ext cx="1298432" cy="138499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131571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壓縮機繼電器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排水閥繼電器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除霜電磁閥繼電器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131571" defTabSz="91440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101600" algn="l"/>
              </a:tabLst>
              <a:defRPr/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9777" y="3312095"/>
            <a:ext cx="119103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96900" algn="l"/>
              </a:tabLst>
              <a:defRPr/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清洗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LED 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指示燈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	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黃燈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96900" algn="l"/>
              </a:tabLst>
              <a:defRPr/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2000" y="4114800"/>
            <a:ext cx="6764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測試按鍵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22300" y="5181600"/>
            <a:ext cx="98745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除霜浮球開關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17646" y="5361136"/>
            <a:ext cx="67646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連接端子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3359" y="5638800"/>
            <a:ext cx="98745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冰塊厚度浮球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開關連接端子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	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100" algn="l"/>
              </a:tabLst>
              <a:defRPr/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7800" y="6400800"/>
            <a:ext cx="253274" cy="37510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smtClean="0">
                <a:solidFill>
                  <a:srgbClr val="42525D"/>
                </a:solidFill>
                <a:latin typeface="Verdana"/>
              </a:rPr>
              <a:t>10 </a:t>
            </a:r>
          </a:p>
          <a:p>
            <a:pPr>
              <a:lnSpc>
                <a:spcPts val="1400"/>
              </a:lnSpc>
            </a:pP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555776" y="6131495"/>
            <a:ext cx="1088439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儲冰槽冰塊高度</a:t>
            </a:r>
            <a:endParaRPr lang="en-US" altLang="zh-TW" sz="1210" dirty="0" smtClean="0">
              <a:solidFill>
                <a:srgbClr val="000000"/>
              </a:solidFill>
              <a:latin typeface="Verdana"/>
            </a:endParaRP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開關連接端子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93700" algn="l"/>
              </a:tabLst>
              <a:defRPr/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772400" y="2247900"/>
            <a:ext cx="109004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3.15 A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 保險絲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>
              <a:lnSpc>
                <a:spcPts val="1400"/>
              </a:lnSpc>
            </a:pP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819239" y="2743200"/>
            <a:ext cx="987450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冰塊厚度浮球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LED 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燈 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綠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72400" y="3124200"/>
            <a:ext cx="92012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水位浮球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LED 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燈 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綠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772400" y="3581400"/>
            <a:ext cx="1234312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儲冰槽滿冰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LED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燈 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綠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819239" y="4025031"/>
            <a:ext cx="13160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安全極限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#2 LED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燈 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紅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819239" y="4464646"/>
            <a:ext cx="131606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安全極限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#1 LED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燈 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紅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772400" y="4953000"/>
            <a:ext cx="93455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除霜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LED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 燈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紅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772400" y="5486400"/>
            <a:ext cx="1245534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測試模式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LED</a:t>
            </a:r>
            <a:r>
              <a:rPr lang="zh-TW" altLang="en-US" sz="1210" dirty="0" smtClean="0">
                <a:solidFill>
                  <a:srgbClr val="000000"/>
                </a:solidFill>
                <a:latin typeface="Verdana"/>
              </a:rPr>
              <a:t> 燈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 </a:t>
            </a:r>
            <a:br>
              <a:rPr lang="en-US" altLang="zh-TW" sz="1210" dirty="0" smtClean="0">
                <a:solidFill>
                  <a:srgbClr val="000000"/>
                </a:solidFill>
                <a:latin typeface="Verdana"/>
              </a:rPr>
            </a:b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zh-TW" altLang="en-US" sz="1210" dirty="0">
                <a:solidFill>
                  <a:srgbClr val="000000"/>
                </a:solidFill>
                <a:latin typeface="Verdana"/>
              </a:rPr>
              <a:t>綠</a:t>
            </a:r>
            <a:r>
              <a:rPr lang="en-US" altLang="zh-TW" sz="1210" dirty="0" smtClean="0">
                <a:solidFill>
                  <a:srgbClr val="000000"/>
                </a:solidFill>
                <a:latin typeface="Verdana"/>
              </a:rPr>
              <a:t>) </a:t>
            </a:r>
          </a:p>
          <a:p>
            <a:pPr>
              <a:lnSpc>
                <a:spcPts val="1400"/>
              </a:lnSpc>
            </a:pPr>
            <a:endParaRPr lang="zh-TW" altLang="en-US" sz="121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172200" y="6032500"/>
            <a:ext cx="1037143" cy="6924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sz="2410" dirty="0">
                <a:solidFill>
                  <a:schemeClr val="tx2"/>
                </a:solidFill>
                <a:latin typeface="Verdana"/>
              </a:rPr>
              <a:t>輸入端</a:t>
            </a:r>
            <a:r>
              <a:rPr lang="en-US" altLang="zh-TW" sz="2410" dirty="0" smtClean="0">
                <a:solidFill>
                  <a:schemeClr val="tx2"/>
                </a:solidFill>
                <a:latin typeface="Verdana"/>
              </a:rPr>
              <a:t> </a:t>
            </a:r>
          </a:p>
          <a:p>
            <a:pPr>
              <a:lnSpc>
                <a:spcPts val="27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42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10009</TotalTime>
  <Words>6769</Words>
  <Application>Microsoft Office PowerPoint</Application>
  <PresentationFormat>如螢幕大小 (4:3)</PresentationFormat>
  <Paragraphs>1466</Paragraphs>
  <Slides>69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Eric You</dc:creator>
  <cp:lastModifiedBy>Jay Chang</cp:lastModifiedBy>
  <cp:revision>118</cp:revision>
  <dcterms:created xsi:type="dcterms:W3CDTF">2014-06-05T01:18:32Z</dcterms:created>
  <dcterms:modified xsi:type="dcterms:W3CDTF">2014-07-21T08:11:26Z</dcterms:modified>
</cp:coreProperties>
</file>